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70" r:id="rId3"/>
    <p:sldId id="430" r:id="rId4"/>
    <p:sldId id="432" r:id="rId5"/>
    <p:sldId id="433" r:id="rId6"/>
    <p:sldId id="434" r:id="rId7"/>
    <p:sldId id="431" r:id="rId8"/>
    <p:sldId id="435" r:id="rId9"/>
    <p:sldId id="436" r:id="rId10"/>
    <p:sldId id="396" r:id="rId11"/>
    <p:sldId id="397" r:id="rId12"/>
    <p:sldId id="437" r:id="rId13"/>
    <p:sldId id="384" r:id="rId14"/>
    <p:sldId id="385" r:id="rId15"/>
    <p:sldId id="386" r:id="rId16"/>
    <p:sldId id="387" r:id="rId17"/>
    <p:sldId id="388" r:id="rId18"/>
    <p:sldId id="390" r:id="rId19"/>
    <p:sldId id="383" r:id="rId20"/>
    <p:sldId id="379" r:id="rId21"/>
    <p:sldId id="380" r:id="rId22"/>
    <p:sldId id="381" r:id="rId23"/>
    <p:sldId id="382" r:id="rId24"/>
    <p:sldId id="438" r:id="rId25"/>
    <p:sldId id="429" r:id="rId26"/>
    <p:sldId id="391" r:id="rId27"/>
    <p:sldId id="273" r:id="rId28"/>
    <p:sldId id="274" r:id="rId29"/>
    <p:sldId id="442" r:id="rId30"/>
    <p:sldId id="413" r:id="rId31"/>
    <p:sldId id="414" r:id="rId32"/>
    <p:sldId id="415" r:id="rId33"/>
    <p:sldId id="416" r:id="rId34"/>
    <p:sldId id="421" r:id="rId35"/>
    <p:sldId id="417" r:id="rId36"/>
    <p:sldId id="418" r:id="rId37"/>
    <p:sldId id="412" r:id="rId38"/>
    <p:sldId id="443" r:id="rId39"/>
    <p:sldId id="439" r:id="rId40"/>
    <p:sldId id="440" r:id="rId41"/>
    <p:sldId id="419" r:id="rId42"/>
    <p:sldId id="441" r:id="rId43"/>
    <p:sldId id="444" r:id="rId44"/>
    <p:sldId id="393" r:id="rId45"/>
    <p:sldId id="420" r:id="rId46"/>
  </p:sldIdLst>
  <p:sldSz cx="10077450" cy="7562850"/>
  <p:notesSz cx="7772400" cy="10058400"/>
  <p:defaultTextStyle>
    <a:defPPr>
      <a:defRPr lang="en-US"/>
    </a:defPPr>
    <a:lvl1pPr algn="l" defTabSz="456299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11" charset="2"/>
      <a:defRPr kern="1200">
        <a:solidFill>
          <a:schemeClr val="tx1"/>
        </a:solidFill>
        <a:latin typeface="Arial" pitchFamily="-111" charset="0"/>
        <a:ea typeface="+mn-ea"/>
        <a:cs typeface="+mn-cs"/>
      </a:defRPr>
    </a:lvl1pPr>
    <a:lvl2pPr marL="430952" indent="-215479" algn="l" defTabSz="456299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11" charset="2"/>
      <a:defRPr kern="1200">
        <a:solidFill>
          <a:schemeClr val="tx1"/>
        </a:solidFill>
        <a:latin typeface="Arial" pitchFamily="-111" charset="0"/>
        <a:ea typeface="+mn-ea"/>
        <a:cs typeface="+mn-cs"/>
      </a:defRPr>
    </a:lvl2pPr>
    <a:lvl3pPr marL="646424" indent="-215479" algn="l" defTabSz="456299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11" charset="2"/>
      <a:defRPr kern="1200">
        <a:solidFill>
          <a:schemeClr val="tx1"/>
        </a:solidFill>
        <a:latin typeface="Arial" pitchFamily="-111" charset="0"/>
        <a:ea typeface="+mn-ea"/>
        <a:cs typeface="+mn-cs"/>
      </a:defRPr>
    </a:lvl3pPr>
    <a:lvl4pPr marL="861899" indent="-215479" algn="l" defTabSz="456299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11" charset="2"/>
      <a:defRPr kern="1200">
        <a:solidFill>
          <a:schemeClr val="tx1"/>
        </a:solidFill>
        <a:latin typeface="Arial" pitchFamily="-111" charset="0"/>
        <a:ea typeface="+mn-ea"/>
        <a:cs typeface="+mn-cs"/>
      </a:defRPr>
    </a:lvl4pPr>
    <a:lvl5pPr marL="1077375" indent="-215479" algn="l" defTabSz="456299" rtl="0" fontAlgn="base" hangingPunct="0">
      <a:lnSpc>
        <a:spcPct val="9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11" charset="2"/>
      <a:defRPr kern="1200">
        <a:solidFill>
          <a:schemeClr val="tx1"/>
        </a:solidFill>
        <a:latin typeface="Arial" pitchFamily="-111" charset="0"/>
        <a:ea typeface="+mn-ea"/>
        <a:cs typeface="+mn-cs"/>
      </a:defRPr>
    </a:lvl5pPr>
    <a:lvl6pPr marL="2281502" algn="l" defTabSz="456299" rtl="0" eaLnBrk="1" latinLnBrk="0" hangingPunct="1">
      <a:defRPr kern="1200">
        <a:solidFill>
          <a:schemeClr val="tx1"/>
        </a:solidFill>
        <a:latin typeface="Arial" pitchFamily="-111" charset="0"/>
        <a:ea typeface="+mn-ea"/>
        <a:cs typeface="+mn-cs"/>
      </a:defRPr>
    </a:lvl6pPr>
    <a:lvl7pPr marL="2737802" algn="l" defTabSz="456299" rtl="0" eaLnBrk="1" latinLnBrk="0" hangingPunct="1">
      <a:defRPr kern="1200">
        <a:solidFill>
          <a:schemeClr val="tx1"/>
        </a:solidFill>
        <a:latin typeface="Arial" pitchFamily="-111" charset="0"/>
        <a:ea typeface="+mn-ea"/>
        <a:cs typeface="+mn-cs"/>
      </a:defRPr>
    </a:lvl7pPr>
    <a:lvl8pPr marL="3194101" algn="l" defTabSz="456299" rtl="0" eaLnBrk="1" latinLnBrk="0" hangingPunct="1">
      <a:defRPr kern="1200">
        <a:solidFill>
          <a:schemeClr val="tx1"/>
        </a:solidFill>
        <a:latin typeface="Arial" pitchFamily="-111" charset="0"/>
        <a:ea typeface="+mn-ea"/>
        <a:cs typeface="+mn-cs"/>
      </a:defRPr>
    </a:lvl8pPr>
    <a:lvl9pPr marL="3650404" algn="l" defTabSz="456299" rtl="0" eaLnBrk="1" latinLnBrk="0" hangingPunct="1">
      <a:defRPr kern="1200">
        <a:solidFill>
          <a:schemeClr val="tx1"/>
        </a:solidFill>
        <a:latin typeface="Arial" pitchFamily="-11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317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73" autoAdjust="0"/>
    <p:restoredTop sz="90823"/>
  </p:normalViewPr>
  <p:slideViewPr>
    <p:cSldViewPr>
      <p:cViewPr varScale="1">
        <p:scale>
          <a:sx n="170" d="100"/>
          <a:sy n="170" d="100"/>
        </p:scale>
        <p:origin x="1072" y="200"/>
      </p:cViewPr>
      <p:guideLst>
        <p:guide orient="horz" pos="2382"/>
        <p:guide pos="31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eg>
</file>

<file path=ppt/media/image11.jpeg>
</file>

<file path=ppt/media/image12.jpe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tiff>
</file>

<file path=ppt/media/image22.png>
</file>

<file path=ppt/media/image23.png>
</file>

<file path=ppt/media/image24.png>
</file>

<file path=ppt/media/image25.jpeg>
</file>

<file path=ppt/media/image26.jp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3188" y="763588"/>
            <a:ext cx="5024437" cy="37703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-111" charset="0"/>
                <a:ea typeface="Tahoma" pitchFamily="-111" charset="0"/>
                <a:cs typeface="Tahoma" pitchFamily="-111" charset="0"/>
              </a:defRPr>
            </a:lvl1pPr>
          </a:lstStyle>
          <a:p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-111" charset="0"/>
                <a:ea typeface="Tahoma" pitchFamily="-111" charset="0"/>
                <a:cs typeface="Tahoma" pitchFamily="-111" charset="0"/>
              </a:defRPr>
            </a:lvl1pPr>
          </a:lstStyle>
          <a:p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-111" charset="0"/>
                <a:ea typeface="Tahoma" pitchFamily="-111" charset="0"/>
                <a:cs typeface="Tahoma" pitchFamily="-111" charset="0"/>
              </a:defRPr>
            </a:lvl1pPr>
          </a:lstStyle>
          <a:p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-111" charset="0"/>
                <a:ea typeface="Tahoma" pitchFamily="-111" charset="0"/>
                <a:cs typeface="Tahoma" pitchFamily="-111" charset="0"/>
              </a:defRPr>
            </a:lvl1pPr>
          </a:lstStyle>
          <a:p>
            <a:fld id="{47050F4D-C8E8-3F4B-A05D-07E398CC0A5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2820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62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11" charset="0"/>
      <a:defRPr sz="1200" kern="1200">
        <a:solidFill>
          <a:srgbClr val="000000"/>
        </a:solidFill>
        <a:latin typeface="Times New Roman" pitchFamily="-111" charset="0"/>
        <a:ea typeface="+mn-ea"/>
        <a:cs typeface="+mn-cs"/>
      </a:defRPr>
    </a:lvl1pPr>
    <a:lvl2pPr marL="741489" indent="-285188" algn="l" defTabSz="4562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11" charset="0"/>
      <a:defRPr sz="1200" kern="1200">
        <a:solidFill>
          <a:srgbClr val="000000"/>
        </a:solidFill>
        <a:latin typeface="Times New Roman" pitchFamily="-111" charset="0"/>
        <a:ea typeface="ＭＳ Ｐゴシック" pitchFamily="-111" charset="-128"/>
        <a:cs typeface="+mn-cs"/>
      </a:defRPr>
    </a:lvl2pPr>
    <a:lvl3pPr marL="1140748" indent="-228152" algn="l" defTabSz="4562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11" charset="0"/>
      <a:defRPr sz="1200" kern="1200">
        <a:solidFill>
          <a:srgbClr val="000000"/>
        </a:solidFill>
        <a:latin typeface="Times New Roman" pitchFamily="-111" charset="0"/>
        <a:ea typeface="ＭＳ Ｐゴシック" pitchFamily="-111" charset="-128"/>
        <a:cs typeface="+mn-cs"/>
      </a:defRPr>
    </a:lvl3pPr>
    <a:lvl4pPr marL="1597051" indent="-228152" algn="l" defTabSz="4562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11" charset="0"/>
      <a:defRPr sz="1200" kern="1200">
        <a:solidFill>
          <a:srgbClr val="000000"/>
        </a:solidFill>
        <a:latin typeface="Times New Roman" pitchFamily="-111" charset="0"/>
        <a:ea typeface="ＭＳ Ｐゴシック" pitchFamily="-111" charset="-128"/>
        <a:cs typeface="+mn-cs"/>
      </a:defRPr>
    </a:lvl4pPr>
    <a:lvl5pPr marL="2053352" indent="-228152" algn="l" defTabSz="456299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11" charset="0"/>
      <a:defRPr sz="1200" kern="1200">
        <a:solidFill>
          <a:srgbClr val="000000"/>
        </a:solidFill>
        <a:latin typeface="Times New Roman" pitchFamily="-111" charset="0"/>
        <a:ea typeface="ＭＳ Ｐゴシック" pitchFamily="-111" charset="-128"/>
        <a:cs typeface="+mn-cs"/>
      </a:defRPr>
    </a:lvl5pPr>
    <a:lvl6pPr marL="2281502" algn="l" defTabSz="4562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37802" algn="l" defTabSz="4562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4101" algn="l" defTabSz="4562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0404" algn="l" defTabSz="45629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944FF46-E189-824C-8DDB-C86B7D58BF79}" type="slidenum">
              <a:rPr lang="en-US"/>
              <a:pPr/>
              <a:t>11</a:t>
            </a:fld>
            <a:endParaRPr lang="en-US"/>
          </a:p>
        </p:txBody>
      </p:sp>
      <p:sp>
        <p:nvSpPr>
          <p:cNvPr id="5222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3188" y="765175"/>
            <a:ext cx="5024437" cy="37703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6914" y="4777554"/>
            <a:ext cx="6218573" cy="444152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549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944FF46-E189-824C-8DDB-C86B7D58BF79}" type="slidenum">
              <a:rPr lang="en-US"/>
              <a:pPr/>
              <a:t>12</a:t>
            </a:fld>
            <a:endParaRPr lang="en-US"/>
          </a:p>
        </p:txBody>
      </p:sp>
      <p:sp>
        <p:nvSpPr>
          <p:cNvPr id="5222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3188" y="765175"/>
            <a:ext cx="5024437" cy="37703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6914" y="4777554"/>
            <a:ext cx="6218573" cy="4441526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133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944FF46-E189-824C-8DDB-C86B7D58BF79}" type="slidenum">
              <a:rPr lang="en-US"/>
              <a:pPr/>
              <a:t>18</a:t>
            </a:fld>
            <a:endParaRPr lang="en-US"/>
          </a:p>
        </p:txBody>
      </p:sp>
      <p:sp>
        <p:nvSpPr>
          <p:cNvPr id="5222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3188" y="765175"/>
            <a:ext cx="5024437" cy="37703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6914" y="4777554"/>
            <a:ext cx="6218573" cy="4441526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0876162-299D-3B42-9D69-D927771DDC74}" type="slidenum">
              <a:rPr lang="en-US"/>
              <a:pPr/>
              <a:t>20</a:t>
            </a:fld>
            <a:endParaRPr lang="en-US"/>
          </a:p>
        </p:txBody>
      </p:sp>
      <p:sp>
        <p:nvSpPr>
          <p:cNvPr id="5324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3188" y="765175"/>
            <a:ext cx="5024437" cy="37703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5325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6914" y="4777554"/>
            <a:ext cx="6218573" cy="4441526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9502"/>
            <a:ext cx="8566150" cy="162083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1300" y="4286252"/>
            <a:ext cx="7054850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6299" indent="0" algn="ctr">
              <a:buNone/>
              <a:defRPr/>
            </a:lvl2pPr>
            <a:lvl3pPr marL="912600" indent="0" algn="ctr">
              <a:buNone/>
              <a:defRPr/>
            </a:lvl3pPr>
            <a:lvl4pPr marL="1368900" indent="0" algn="ctr">
              <a:buNone/>
              <a:defRPr/>
            </a:lvl4pPr>
            <a:lvl5pPr marL="1825200" indent="0" algn="ctr">
              <a:buNone/>
              <a:defRPr/>
            </a:lvl5pPr>
            <a:lvl6pPr marL="2281502" indent="0" algn="ctr">
              <a:buNone/>
              <a:defRPr/>
            </a:lvl6pPr>
            <a:lvl7pPr marL="2737802" indent="0" algn="ctr">
              <a:buNone/>
              <a:defRPr/>
            </a:lvl7pPr>
            <a:lvl8pPr marL="3194101" indent="0" algn="ctr">
              <a:buNone/>
              <a:defRPr/>
            </a:lvl8pPr>
            <a:lvl9pPr marL="3650404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1E25212-C499-2845-9264-4CAAD22E0C0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6DFCD5D-A4EF-0F48-894C-74C4A518F61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4088" y="301625"/>
            <a:ext cx="2266950" cy="6457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48450" cy="6457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5A90ED-0900-0148-B02F-288E9C7DCDE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080" y="301752"/>
            <a:ext cx="9066531" cy="126100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03079" y="2161495"/>
            <a:ext cx="4456296" cy="45993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5111728" y="2161495"/>
            <a:ext cx="4457883" cy="4599331"/>
          </a:xfrm>
        </p:spPr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>
          <a:xfrm>
            <a:off x="503080" y="6889473"/>
            <a:ext cx="2345586" cy="519331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>
          <a:xfrm>
            <a:off x="3446964" y="6889473"/>
            <a:ext cx="3193044" cy="519331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>
          <a:xfrm>
            <a:off x="7225612" y="6889473"/>
            <a:ext cx="2345586" cy="519331"/>
          </a:xfrm>
        </p:spPr>
        <p:txBody>
          <a:bodyPr/>
          <a:lstStyle>
            <a:lvl1pPr>
              <a:defRPr/>
            </a:lvl1pPr>
          </a:lstStyle>
          <a:p>
            <a:fld id="{75C3D312-9D6A-AD4C-AD76-89DAB9ECD60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0781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080" y="301752"/>
            <a:ext cx="9066531" cy="126100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503079" y="2161495"/>
            <a:ext cx="4456296" cy="459933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11728" y="2161495"/>
            <a:ext cx="4457883" cy="45993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>
          <a:xfrm>
            <a:off x="503080" y="6889473"/>
            <a:ext cx="2345586" cy="519331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>
          <a:xfrm>
            <a:off x="3446964" y="6889473"/>
            <a:ext cx="3193044" cy="519331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>
          <a:xfrm>
            <a:off x="7225612" y="6889473"/>
            <a:ext cx="2345586" cy="519331"/>
          </a:xfrm>
        </p:spPr>
        <p:txBody>
          <a:bodyPr/>
          <a:lstStyle>
            <a:lvl1pPr>
              <a:defRPr/>
            </a:lvl1pPr>
          </a:lstStyle>
          <a:p>
            <a:fld id="{AC892B58-B93D-664B-B7BF-3DAE838D9EA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02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0699FE-574C-884F-B959-58968A00FCE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38" y="4859359"/>
            <a:ext cx="8566150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5338" y="3205163"/>
            <a:ext cx="8566150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299" indent="0">
              <a:buNone/>
              <a:defRPr sz="1800"/>
            </a:lvl2pPr>
            <a:lvl3pPr marL="912600" indent="0">
              <a:buNone/>
              <a:defRPr sz="1700"/>
            </a:lvl3pPr>
            <a:lvl4pPr marL="1368900" indent="0">
              <a:buNone/>
              <a:defRPr sz="1400"/>
            </a:lvl4pPr>
            <a:lvl5pPr marL="1825200" indent="0">
              <a:buNone/>
              <a:defRPr sz="1400"/>
            </a:lvl5pPr>
            <a:lvl6pPr marL="2281502" indent="0">
              <a:buNone/>
              <a:defRPr sz="1400"/>
            </a:lvl6pPr>
            <a:lvl7pPr marL="2737802" indent="0">
              <a:buNone/>
              <a:defRPr sz="1400"/>
            </a:lvl7pPr>
            <a:lvl8pPr marL="3194101" indent="0">
              <a:buNone/>
              <a:defRPr sz="1400"/>
            </a:lvl8pPr>
            <a:lvl9pPr marL="3650404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8E3A94C-6335-6046-8076-E497DB61BFD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70083"/>
            <a:ext cx="4457700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338" y="1770083"/>
            <a:ext cx="4457700" cy="4989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B33BAAE-3A70-404B-BB23-D07B6A3C822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43" y="303213"/>
            <a:ext cx="9070975" cy="12604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242" y="1692276"/>
            <a:ext cx="4452937" cy="7064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299" indent="0">
              <a:buNone/>
              <a:defRPr sz="2000" b="1"/>
            </a:lvl2pPr>
            <a:lvl3pPr marL="912600" indent="0">
              <a:buNone/>
              <a:defRPr sz="1800" b="1"/>
            </a:lvl3pPr>
            <a:lvl4pPr marL="1368900" indent="0">
              <a:buNone/>
              <a:defRPr sz="1700" b="1"/>
            </a:lvl4pPr>
            <a:lvl5pPr marL="1825200" indent="0">
              <a:buNone/>
              <a:defRPr sz="1700" b="1"/>
            </a:lvl5pPr>
            <a:lvl6pPr marL="2281502" indent="0">
              <a:buNone/>
              <a:defRPr sz="1700" b="1"/>
            </a:lvl6pPr>
            <a:lvl7pPr marL="2737802" indent="0">
              <a:buNone/>
              <a:defRPr sz="1700" b="1"/>
            </a:lvl7pPr>
            <a:lvl8pPr marL="3194101" indent="0">
              <a:buNone/>
              <a:defRPr sz="1700" b="1"/>
            </a:lvl8pPr>
            <a:lvl9pPr marL="3650404" indent="0">
              <a:buNone/>
              <a:defRPr sz="1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242" y="2398734"/>
            <a:ext cx="4452937" cy="4357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9709" y="1692276"/>
            <a:ext cx="4454525" cy="7064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299" indent="0">
              <a:buNone/>
              <a:defRPr sz="2000" b="1"/>
            </a:lvl2pPr>
            <a:lvl3pPr marL="912600" indent="0">
              <a:buNone/>
              <a:defRPr sz="1800" b="1"/>
            </a:lvl3pPr>
            <a:lvl4pPr marL="1368900" indent="0">
              <a:buNone/>
              <a:defRPr sz="1700" b="1"/>
            </a:lvl4pPr>
            <a:lvl5pPr marL="1825200" indent="0">
              <a:buNone/>
              <a:defRPr sz="1700" b="1"/>
            </a:lvl5pPr>
            <a:lvl6pPr marL="2281502" indent="0">
              <a:buNone/>
              <a:defRPr sz="1700" b="1"/>
            </a:lvl6pPr>
            <a:lvl7pPr marL="2737802" indent="0">
              <a:buNone/>
              <a:defRPr sz="1700" b="1"/>
            </a:lvl7pPr>
            <a:lvl8pPr marL="3194101" indent="0">
              <a:buNone/>
              <a:defRPr sz="1700" b="1"/>
            </a:lvl8pPr>
            <a:lvl9pPr marL="3650404" indent="0">
              <a:buNone/>
              <a:defRPr sz="1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9709" y="2398734"/>
            <a:ext cx="4454525" cy="4357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1E57D0C-60D9-554D-8F3A-1904EEC0067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D7586AC-F896-4640-9044-DD7ECB502B8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D5FD7FD-0BA8-D54E-8FE7-F8CE54B7759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59" y="301646"/>
            <a:ext cx="3316287" cy="12811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0179" y="301627"/>
            <a:ext cx="5634038" cy="64547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259" y="1582738"/>
            <a:ext cx="3316287" cy="5173662"/>
          </a:xfrm>
        </p:spPr>
        <p:txBody>
          <a:bodyPr/>
          <a:lstStyle>
            <a:lvl1pPr marL="0" indent="0">
              <a:buNone/>
              <a:defRPr sz="1400"/>
            </a:lvl1pPr>
            <a:lvl2pPr marL="456299" indent="0">
              <a:buNone/>
              <a:defRPr sz="1200"/>
            </a:lvl2pPr>
            <a:lvl3pPr marL="912600" indent="0">
              <a:buNone/>
              <a:defRPr sz="1000"/>
            </a:lvl3pPr>
            <a:lvl4pPr marL="1368900" indent="0">
              <a:buNone/>
              <a:defRPr sz="900"/>
            </a:lvl4pPr>
            <a:lvl5pPr marL="1825200" indent="0">
              <a:buNone/>
              <a:defRPr sz="900"/>
            </a:lvl5pPr>
            <a:lvl6pPr marL="2281502" indent="0">
              <a:buNone/>
              <a:defRPr sz="900"/>
            </a:lvl6pPr>
            <a:lvl7pPr marL="2737802" indent="0">
              <a:buNone/>
              <a:defRPr sz="900"/>
            </a:lvl7pPr>
            <a:lvl8pPr marL="3194101" indent="0">
              <a:buNone/>
              <a:defRPr sz="900"/>
            </a:lvl8pPr>
            <a:lvl9pPr marL="365040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0DC9464-E398-7543-B7F3-F15D056FD48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4870" y="5294334"/>
            <a:ext cx="6046789" cy="6238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4870" y="676275"/>
            <a:ext cx="6046789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6299" indent="0">
              <a:buNone/>
              <a:defRPr sz="2800"/>
            </a:lvl2pPr>
            <a:lvl3pPr marL="912600" indent="0">
              <a:buNone/>
              <a:defRPr sz="2400"/>
            </a:lvl3pPr>
            <a:lvl4pPr marL="1368900" indent="0">
              <a:buNone/>
              <a:defRPr sz="2000"/>
            </a:lvl4pPr>
            <a:lvl5pPr marL="1825200" indent="0">
              <a:buNone/>
              <a:defRPr sz="2000"/>
            </a:lvl5pPr>
            <a:lvl6pPr marL="2281502" indent="0">
              <a:buNone/>
              <a:defRPr sz="2000"/>
            </a:lvl6pPr>
            <a:lvl7pPr marL="2737802" indent="0">
              <a:buNone/>
              <a:defRPr sz="2000"/>
            </a:lvl7pPr>
            <a:lvl8pPr marL="3194101" indent="0">
              <a:buNone/>
              <a:defRPr sz="2000"/>
            </a:lvl8pPr>
            <a:lvl9pPr marL="3650404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4870" y="5918200"/>
            <a:ext cx="6046789" cy="889000"/>
          </a:xfrm>
        </p:spPr>
        <p:txBody>
          <a:bodyPr/>
          <a:lstStyle>
            <a:lvl1pPr marL="0" indent="0">
              <a:buNone/>
              <a:defRPr sz="1400"/>
            </a:lvl1pPr>
            <a:lvl2pPr marL="456299" indent="0">
              <a:buNone/>
              <a:defRPr sz="1200"/>
            </a:lvl2pPr>
            <a:lvl3pPr marL="912600" indent="0">
              <a:buNone/>
              <a:defRPr sz="1000"/>
            </a:lvl3pPr>
            <a:lvl4pPr marL="1368900" indent="0">
              <a:buNone/>
              <a:defRPr sz="900"/>
            </a:lvl4pPr>
            <a:lvl5pPr marL="1825200" indent="0">
              <a:buNone/>
              <a:defRPr sz="900"/>
            </a:lvl5pPr>
            <a:lvl6pPr marL="2281502" indent="0">
              <a:buNone/>
              <a:defRPr sz="900"/>
            </a:lvl6pPr>
            <a:lvl7pPr marL="2737802" indent="0">
              <a:buNone/>
              <a:defRPr sz="900"/>
            </a:lvl7pPr>
            <a:lvl8pPr marL="3194101" indent="0">
              <a:buNone/>
              <a:defRPr sz="900"/>
            </a:lvl8pPr>
            <a:lvl9pPr marL="3650404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1FDA17F-FB80-8D49-A59B-37A042027CF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03259" y="301625"/>
            <a:ext cx="9067799" cy="12620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59" y="1770083"/>
            <a:ext cx="9067799" cy="49895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503259" y="6889750"/>
            <a:ext cx="2346325" cy="5207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tabLst>
                <a:tab pos="722476" algn="l"/>
                <a:tab pos="1444947" algn="l"/>
                <a:tab pos="2167425" algn="l"/>
              </a:tabLst>
              <a:defRPr sz="1400">
                <a:solidFill>
                  <a:srgbClr val="000000"/>
                </a:solidFill>
                <a:latin typeface="Times New Roman" pitchFamily="-111" charset="0"/>
                <a:ea typeface="Tahoma" pitchFamily="-111" charset="0"/>
                <a:cs typeface="Tahoma" pitchFamily="-111" charset="0"/>
              </a:defRPr>
            </a:lvl1pPr>
          </a:lstStyle>
          <a:p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446463" y="6889750"/>
            <a:ext cx="3192462" cy="5207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3000"/>
              </a:lnSpc>
              <a:tabLst>
                <a:tab pos="722476" algn="l"/>
                <a:tab pos="1444947" algn="l"/>
                <a:tab pos="2167425" algn="l"/>
                <a:tab pos="2889901" algn="l"/>
              </a:tabLst>
              <a:defRPr sz="1400">
                <a:solidFill>
                  <a:srgbClr val="000000"/>
                </a:solidFill>
                <a:latin typeface="Times New Roman" pitchFamily="-111" charset="0"/>
                <a:ea typeface="Tahoma" pitchFamily="-111" charset="0"/>
                <a:cs typeface="Tahoma" pitchFamily="-111" charset="0"/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224733" y="6889750"/>
            <a:ext cx="2346325" cy="5207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tabLst>
                <a:tab pos="722476" algn="l"/>
                <a:tab pos="1444947" algn="l"/>
                <a:tab pos="2167425" algn="l"/>
              </a:tabLst>
              <a:defRPr sz="1400">
                <a:solidFill>
                  <a:srgbClr val="000000"/>
                </a:solidFill>
                <a:latin typeface="Times New Roman" pitchFamily="-111" charset="0"/>
                <a:ea typeface="Tahoma" pitchFamily="-111" charset="0"/>
                <a:cs typeface="Tahoma" pitchFamily="-111" charset="0"/>
              </a:defRPr>
            </a:lvl1pPr>
          </a:lstStyle>
          <a:p>
            <a:fld id="{61238ED3-63D3-2348-A9CA-47875917B151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6299" rtl="0" eaLnBrk="1" fontAlgn="base" hangingPunct="1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itchFamily="-111" charset="2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430952" indent="-215479" algn="ctr" defTabSz="456299" rtl="0" eaLnBrk="1" fontAlgn="base" hangingPunct="1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itchFamily="-111" charset="2"/>
        <a:defRPr sz="4400">
          <a:solidFill>
            <a:srgbClr val="000000"/>
          </a:solidFill>
          <a:latin typeface="Arial" pitchFamily="-111" charset="0"/>
          <a:ea typeface="MS Gothic" charset="0"/>
          <a:cs typeface="MS Gothic" charset="0"/>
        </a:defRPr>
      </a:lvl2pPr>
      <a:lvl3pPr marL="646424" indent="-215479" algn="ctr" defTabSz="456299" rtl="0" eaLnBrk="1" fontAlgn="base" hangingPunct="1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itchFamily="-111" charset="2"/>
        <a:defRPr sz="4400">
          <a:solidFill>
            <a:srgbClr val="000000"/>
          </a:solidFill>
          <a:latin typeface="Arial" pitchFamily="-111" charset="0"/>
          <a:ea typeface="MS Gothic" charset="0"/>
          <a:cs typeface="MS Gothic" charset="0"/>
        </a:defRPr>
      </a:lvl3pPr>
      <a:lvl4pPr marL="861899" indent="-215479" algn="ctr" defTabSz="456299" rtl="0" eaLnBrk="1" fontAlgn="base" hangingPunct="1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itchFamily="-111" charset="2"/>
        <a:defRPr sz="4400">
          <a:solidFill>
            <a:srgbClr val="000000"/>
          </a:solidFill>
          <a:latin typeface="Arial" pitchFamily="-111" charset="0"/>
          <a:ea typeface="MS Gothic" charset="0"/>
          <a:cs typeface="MS Gothic" charset="0"/>
        </a:defRPr>
      </a:lvl4pPr>
      <a:lvl5pPr marL="1077375" indent="-215479" algn="ctr" defTabSz="456299" rtl="0" eaLnBrk="1" fontAlgn="base" hangingPunct="1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itchFamily="-111" charset="2"/>
        <a:defRPr sz="4400">
          <a:solidFill>
            <a:srgbClr val="000000"/>
          </a:solidFill>
          <a:latin typeface="Arial" pitchFamily="-111" charset="0"/>
          <a:ea typeface="MS Gothic" charset="0"/>
          <a:cs typeface="MS Gothic" charset="0"/>
        </a:defRPr>
      </a:lvl5pPr>
      <a:lvl6pPr marL="1533675" indent="-215479" algn="ctr" defTabSz="456299" rtl="0" eaLnBrk="1" fontAlgn="base" hangingPunct="1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itchFamily="-111" charset="2"/>
        <a:defRPr sz="4400">
          <a:solidFill>
            <a:srgbClr val="000000"/>
          </a:solidFill>
          <a:latin typeface="Arial" pitchFamily="-111" charset="0"/>
          <a:ea typeface="MS Gothic" charset="0"/>
          <a:cs typeface="MS Gothic" charset="0"/>
        </a:defRPr>
      </a:lvl6pPr>
      <a:lvl7pPr marL="1989979" indent="-215479" algn="ctr" defTabSz="456299" rtl="0" eaLnBrk="1" fontAlgn="base" hangingPunct="1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itchFamily="-111" charset="2"/>
        <a:defRPr sz="4400">
          <a:solidFill>
            <a:srgbClr val="000000"/>
          </a:solidFill>
          <a:latin typeface="Arial" pitchFamily="-111" charset="0"/>
          <a:ea typeface="MS Gothic" charset="0"/>
          <a:cs typeface="MS Gothic" charset="0"/>
        </a:defRPr>
      </a:lvl7pPr>
      <a:lvl8pPr marL="2446275" indent="-215479" algn="ctr" defTabSz="456299" rtl="0" eaLnBrk="1" fontAlgn="base" hangingPunct="1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itchFamily="-111" charset="2"/>
        <a:defRPr sz="4400">
          <a:solidFill>
            <a:srgbClr val="000000"/>
          </a:solidFill>
          <a:latin typeface="Arial" pitchFamily="-111" charset="0"/>
          <a:ea typeface="MS Gothic" charset="0"/>
          <a:cs typeface="MS Gothic" charset="0"/>
        </a:defRPr>
      </a:lvl8pPr>
      <a:lvl9pPr marL="2902580" indent="-215479" algn="ctr" defTabSz="456299" rtl="0" eaLnBrk="1" fontAlgn="base" hangingPunct="1">
        <a:lnSpc>
          <a:spcPct val="9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itchFamily="-111" charset="2"/>
        <a:defRPr sz="4400">
          <a:solidFill>
            <a:srgbClr val="000000"/>
          </a:solidFill>
          <a:latin typeface="Arial" pitchFamily="-111" charset="0"/>
          <a:ea typeface="MS Gothic" charset="0"/>
          <a:cs typeface="MS Gothic" charset="0"/>
        </a:defRPr>
      </a:lvl9pPr>
    </p:titleStyle>
    <p:bodyStyle>
      <a:lvl1pPr marL="430952" indent="-323215" algn="l" defTabSz="456299" rtl="0" eaLnBrk="1" fontAlgn="base" hangingPunct="1">
        <a:lnSpc>
          <a:spcPct val="94000"/>
        </a:lnSpc>
        <a:spcBef>
          <a:spcPct val="0"/>
        </a:spcBef>
        <a:spcAft>
          <a:spcPts val="1425"/>
        </a:spcAft>
        <a:buClr>
          <a:srgbClr val="000000"/>
        </a:buClr>
        <a:buSzPct val="45000"/>
        <a:buFont typeface="Wingdings" pitchFamily="-111" charset="2"/>
        <a:buChar char="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861899" indent="-286772" algn="l" defTabSz="456299" rtl="0" eaLnBrk="1" fontAlgn="base" hangingPunct="1">
        <a:lnSpc>
          <a:spcPct val="94000"/>
        </a:lnSpc>
        <a:spcBef>
          <a:spcPct val="0"/>
        </a:spcBef>
        <a:spcAft>
          <a:spcPts val="1138"/>
        </a:spcAft>
        <a:buClr>
          <a:srgbClr val="000000"/>
        </a:buClr>
        <a:buSzPct val="75000"/>
        <a:buFont typeface="Symbol" pitchFamily="-111" charset="2"/>
        <a:buChar char="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292848" indent="-215479" algn="l" defTabSz="456299" rtl="0" eaLnBrk="1" fontAlgn="base" hangingPunct="1">
        <a:lnSpc>
          <a:spcPct val="94000"/>
        </a:lnSpc>
        <a:spcBef>
          <a:spcPct val="0"/>
        </a:spcBef>
        <a:spcAft>
          <a:spcPts val="850"/>
        </a:spcAft>
        <a:buClr>
          <a:srgbClr val="000000"/>
        </a:buClr>
        <a:buSzPct val="45000"/>
        <a:buFont typeface="Wingdings" pitchFamily="-111" charset="2"/>
        <a:buChar char="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723802" indent="-215479" algn="l" defTabSz="456299" rtl="0" eaLnBrk="1" fontAlgn="base" hangingPunct="1">
        <a:lnSpc>
          <a:spcPct val="94000"/>
        </a:lnSpc>
        <a:spcBef>
          <a:spcPct val="0"/>
        </a:spcBef>
        <a:spcAft>
          <a:spcPts val="575"/>
        </a:spcAft>
        <a:buClr>
          <a:srgbClr val="000000"/>
        </a:buClr>
        <a:buSzPct val="75000"/>
        <a:buFont typeface="Symbol" pitchFamily="-111" charset="2"/>
        <a:buChar char="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154751" indent="-215479" algn="l" defTabSz="456299" rtl="0" eaLnBrk="1" fontAlgn="base" hangingPunct="1">
        <a:lnSpc>
          <a:spcPct val="94000"/>
        </a:lnSpc>
        <a:spcBef>
          <a:spcPct val="0"/>
        </a:spcBef>
        <a:spcAft>
          <a:spcPts val="288"/>
        </a:spcAft>
        <a:buClr>
          <a:srgbClr val="000000"/>
        </a:buClr>
        <a:buSzPct val="45000"/>
        <a:buFont typeface="Wingdings" pitchFamily="-111" charset="2"/>
        <a:buChar char="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611053" indent="-215479" algn="l" defTabSz="456299" rtl="0" eaLnBrk="1" fontAlgn="base" hangingPunct="1">
        <a:lnSpc>
          <a:spcPct val="94000"/>
        </a:lnSpc>
        <a:spcBef>
          <a:spcPct val="0"/>
        </a:spcBef>
        <a:spcAft>
          <a:spcPts val="288"/>
        </a:spcAft>
        <a:buClr>
          <a:srgbClr val="000000"/>
        </a:buClr>
        <a:buSzPct val="45000"/>
        <a:buFont typeface="Wingdings" pitchFamily="-111" charset="2"/>
        <a:buChar char="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3067351" indent="-215479" algn="l" defTabSz="456299" rtl="0" eaLnBrk="1" fontAlgn="base" hangingPunct="1">
        <a:lnSpc>
          <a:spcPct val="94000"/>
        </a:lnSpc>
        <a:spcBef>
          <a:spcPct val="0"/>
        </a:spcBef>
        <a:spcAft>
          <a:spcPts val="288"/>
        </a:spcAft>
        <a:buClr>
          <a:srgbClr val="000000"/>
        </a:buClr>
        <a:buSzPct val="45000"/>
        <a:buFont typeface="Wingdings" pitchFamily="-111" charset="2"/>
        <a:buChar char="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523646" indent="-215479" algn="l" defTabSz="456299" rtl="0" eaLnBrk="1" fontAlgn="base" hangingPunct="1">
        <a:lnSpc>
          <a:spcPct val="94000"/>
        </a:lnSpc>
        <a:spcBef>
          <a:spcPct val="0"/>
        </a:spcBef>
        <a:spcAft>
          <a:spcPts val="288"/>
        </a:spcAft>
        <a:buClr>
          <a:srgbClr val="000000"/>
        </a:buClr>
        <a:buSzPct val="45000"/>
        <a:buFont typeface="Wingdings" pitchFamily="-111" charset="2"/>
        <a:buChar char="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979952" indent="-215479" algn="l" defTabSz="456299" rtl="0" eaLnBrk="1" fontAlgn="base" hangingPunct="1">
        <a:lnSpc>
          <a:spcPct val="94000"/>
        </a:lnSpc>
        <a:spcBef>
          <a:spcPct val="0"/>
        </a:spcBef>
        <a:spcAft>
          <a:spcPts val="288"/>
        </a:spcAft>
        <a:buClr>
          <a:srgbClr val="000000"/>
        </a:buClr>
        <a:buSzPct val="45000"/>
        <a:buFont typeface="Wingdings" pitchFamily="-111" charset="2"/>
        <a:buChar char="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299" algn="l" defTabSz="456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2600" algn="l" defTabSz="456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8900" algn="l" defTabSz="456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5200" algn="l" defTabSz="456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1502" algn="l" defTabSz="456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7802" algn="l" defTabSz="456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4101" algn="l" defTabSz="456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0404" algn="l" defTabSz="45629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nas.org/content/early/2015/03/05/1422036112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Thinking, Control, Intelligence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Randall C. O’Reilly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EB15B3-2E68-324B-B659-F869642CA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52725" y="1495425"/>
            <a:ext cx="6606432" cy="52212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43C3DA-3993-1347-A5F4-AFFDB1D02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38" y="301626"/>
            <a:ext cx="9067800" cy="965200"/>
          </a:xfrm>
        </p:spPr>
        <p:txBody>
          <a:bodyPr/>
          <a:lstStyle/>
          <a:p>
            <a:r>
              <a:rPr lang="en-US" dirty="0"/>
              <a:t>Neural CPU = Turing Machine</a:t>
            </a:r>
          </a:p>
        </p:txBody>
      </p:sp>
      <p:pic>
        <p:nvPicPr>
          <p:cNvPr id="28674" name="Picture 2" descr="Artificial muscle computer performs as a universal Turing machine">
            <a:extLst>
              <a:ext uri="{FF2B5EF4-FFF2-40B4-BE49-F238E27FC236}">
                <a16:creationId xmlns:a16="http://schemas.microsoft.com/office/drawing/2014/main" id="{CB38FB24-A486-D149-B6B2-FCF4B8C1EB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337069" y="1459923"/>
            <a:ext cx="3352800" cy="223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F2602B-C471-EC4A-B01E-CD975113633F}"/>
              </a:ext>
            </a:extLst>
          </p:cNvPr>
          <p:cNvSpPr txBox="1"/>
          <p:nvPr/>
        </p:nvSpPr>
        <p:spPr>
          <a:xfrm>
            <a:off x="387581" y="1912516"/>
            <a:ext cx="2362200" cy="3737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Program</a:t>
            </a:r>
            <a:r>
              <a:rPr lang="en-US" dirty="0"/>
              <a:t>: actual human language (e.g., English): talk yourself through it..</a:t>
            </a:r>
          </a:p>
          <a:p>
            <a:endParaRPr lang="en-US" dirty="0"/>
          </a:p>
          <a:p>
            <a:r>
              <a:rPr lang="en-US" b="1" dirty="0"/>
              <a:t>Active memory</a:t>
            </a:r>
            <a:r>
              <a:rPr lang="en-US" dirty="0"/>
              <a:t>: prefrontal cortex working memory</a:t>
            </a:r>
          </a:p>
          <a:p>
            <a:endParaRPr lang="en-US" dirty="0"/>
          </a:p>
          <a:p>
            <a:r>
              <a:rPr lang="en-US" b="1" dirty="0"/>
              <a:t>Memory storage and retrieval (tape)</a:t>
            </a:r>
            <a:r>
              <a:rPr lang="en-US" dirty="0"/>
              <a:t>: hippocampal memory system     (or a piece of paper!)</a:t>
            </a:r>
          </a:p>
        </p:txBody>
      </p:sp>
    </p:spTree>
    <p:extLst>
      <p:ext uri="{BB962C8B-B14F-4D97-AF65-F5344CB8AC3E}">
        <p14:creationId xmlns:p14="http://schemas.microsoft.com/office/powerpoint/2010/main" val="2328569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773CF864-B23B-774B-A247-2451164B9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03079" y="152992"/>
            <a:ext cx="9330737" cy="737429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>
          <a:xfrm>
            <a:off x="503080" y="301762"/>
            <a:ext cx="9068118" cy="1262593"/>
          </a:xfrm>
          <a:solidFill>
            <a:schemeClr val="accent2">
              <a:lumMod val="20000"/>
              <a:lumOff val="80000"/>
            </a:schemeClr>
          </a:solidFill>
          <a:ln/>
        </p:spPr>
        <p:txBody>
          <a:bodyPr tIns="38771"/>
          <a:lstStyle/>
          <a:p>
            <a:pPr>
              <a:tabLst>
                <a:tab pos="723226" algn="l"/>
                <a:tab pos="1446446" algn="l"/>
                <a:tab pos="2169673" algn="l"/>
                <a:tab pos="2892899" algn="l"/>
                <a:tab pos="3616122" algn="l"/>
                <a:tab pos="4339351" algn="l"/>
                <a:tab pos="5062574" algn="l"/>
                <a:tab pos="5785800" algn="l"/>
                <a:tab pos="6509023" algn="l"/>
                <a:tab pos="7232249" algn="l"/>
                <a:tab pos="7955475" algn="l"/>
                <a:tab pos="8678698" algn="l"/>
              </a:tabLst>
            </a:pPr>
            <a:r>
              <a:rPr lang="en-US" dirty="0"/>
              <a:t>PFC = Control, Working Memory</a:t>
            </a: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29325" y="1647825"/>
            <a:ext cx="2970864" cy="3228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9220" name="Line 4"/>
          <p:cNvSpPr>
            <a:spLocks noChangeShapeType="1"/>
          </p:cNvSpPr>
          <p:nvPr/>
        </p:nvSpPr>
        <p:spPr bwMode="auto">
          <a:xfrm flipH="1">
            <a:off x="4568974" y="2515656"/>
            <a:ext cx="1602870" cy="914784"/>
          </a:xfrm>
          <a:prstGeom prst="line">
            <a:avLst/>
          </a:prstGeom>
          <a:noFill/>
          <a:ln w="9144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354" tIns="45677" rIns="91354" bIns="45677"/>
          <a:lstStyle/>
          <a:p>
            <a:endParaRPr lang="en-US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3347" y="2593487"/>
            <a:ext cx="3807213" cy="2666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65255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773CF864-B23B-774B-A247-2451164B9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03079" y="152992"/>
            <a:ext cx="9330737" cy="737429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>
          <a:xfrm>
            <a:off x="503080" y="301762"/>
            <a:ext cx="9068118" cy="1262593"/>
          </a:xfrm>
          <a:solidFill>
            <a:schemeClr val="accent2">
              <a:lumMod val="20000"/>
              <a:lumOff val="80000"/>
            </a:schemeClr>
          </a:solidFill>
          <a:ln/>
        </p:spPr>
        <p:txBody>
          <a:bodyPr tIns="38771"/>
          <a:lstStyle/>
          <a:p>
            <a:pPr>
              <a:tabLst>
                <a:tab pos="723226" algn="l"/>
                <a:tab pos="1446446" algn="l"/>
                <a:tab pos="2169673" algn="l"/>
                <a:tab pos="2892899" algn="l"/>
                <a:tab pos="3616122" algn="l"/>
                <a:tab pos="4339351" algn="l"/>
                <a:tab pos="5062574" algn="l"/>
                <a:tab pos="5785800" algn="l"/>
                <a:tab pos="6509023" algn="l"/>
                <a:tab pos="7232249" algn="l"/>
                <a:tab pos="7955475" algn="l"/>
                <a:tab pos="8678698" algn="l"/>
              </a:tabLst>
            </a:pPr>
            <a:r>
              <a:rPr lang="en-US" dirty="0"/>
              <a:t>PFC = Top-Down Biasing</a:t>
            </a: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29325" y="1647825"/>
            <a:ext cx="2970864" cy="3228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9220" name="Line 4"/>
          <p:cNvSpPr>
            <a:spLocks noChangeShapeType="1"/>
          </p:cNvSpPr>
          <p:nvPr/>
        </p:nvSpPr>
        <p:spPr bwMode="auto">
          <a:xfrm flipH="1">
            <a:off x="4568974" y="2515656"/>
            <a:ext cx="1602870" cy="914784"/>
          </a:xfrm>
          <a:prstGeom prst="line">
            <a:avLst/>
          </a:prstGeom>
          <a:noFill/>
          <a:ln w="9144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354" tIns="45677" rIns="91354" bIns="45677"/>
          <a:lstStyle/>
          <a:p>
            <a:endParaRPr lang="en-US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3347" y="2593487"/>
            <a:ext cx="3807213" cy="2666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07703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Stroop</a:t>
            </a:r>
            <a:r>
              <a:rPr lang="en-US" dirty="0"/>
              <a:t> Task: Top Down Biasing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7325" y="2867025"/>
            <a:ext cx="6629400" cy="2163762"/>
          </a:xfrm>
        </p:spPr>
        <p:txBody>
          <a:bodyPr/>
          <a:lstStyle/>
          <a:p>
            <a:pPr marL="107850" indent="0" algn="ctr">
              <a:buNone/>
            </a:pPr>
            <a:r>
              <a:rPr lang="en-US" sz="9600" dirty="0">
                <a:solidFill>
                  <a:srgbClr val="FF0000"/>
                </a:solidFill>
              </a:rPr>
              <a:t>RED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913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Stroop</a:t>
            </a:r>
            <a:r>
              <a:rPr lang="en-US" dirty="0"/>
              <a:t> Task: Top Down Biasing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7325" y="2867025"/>
            <a:ext cx="6629400" cy="2163762"/>
          </a:xfrm>
        </p:spPr>
        <p:txBody>
          <a:bodyPr/>
          <a:lstStyle/>
          <a:p>
            <a:pPr marL="107850" indent="0" algn="ctr">
              <a:buNone/>
            </a:pPr>
            <a:r>
              <a:rPr lang="en-US" sz="9600" dirty="0">
                <a:solidFill>
                  <a:schemeClr val="accent1"/>
                </a:solidFill>
              </a:rPr>
              <a:t>GREEN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507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Stroop</a:t>
            </a:r>
            <a:r>
              <a:rPr lang="en-US" dirty="0"/>
              <a:t> Task: Top Down Biasing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7325" y="2867025"/>
            <a:ext cx="6629400" cy="2163762"/>
          </a:xfrm>
        </p:spPr>
        <p:txBody>
          <a:bodyPr/>
          <a:lstStyle/>
          <a:p>
            <a:pPr marL="107850" indent="0" algn="ctr">
              <a:buNone/>
            </a:pPr>
            <a:r>
              <a:rPr lang="en-US" sz="9600" dirty="0">
                <a:solidFill>
                  <a:schemeClr val="accent1"/>
                </a:solidFill>
              </a:rPr>
              <a:t>RED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749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Stroop</a:t>
            </a:r>
            <a:r>
              <a:rPr lang="en-US" dirty="0"/>
              <a:t> Task: Top Down Biasing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7325" y="2867025"/>
            <a:ext cx="6629400" cy="2163762"/>
          </a:xfrm>
        </p:spPr>
        <p:txBody>
          <a:bodyPr/>
          <a:lstStyle/>
          <a:p>
            <a:pPr marL="107850" indent="0" algn="ctr">
              <a:buNone/>
            </a:pPr>
            <a:r>
              <a:rPr lang="en-US" sz="9600" dirty="0">
                <a:solidFill>
                  <a:srgbClr val="FF0000"/>
                </a:solidFill>
              </a:rPr>
              <a:t>GREEN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013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is </a:t>
            </a:r>
            <a:r>
              <a:rPr lang="en-US" i="1" dirty="0"/>
              <a:t>Automatic</a:t>
            </a:r>
            <a:br>
              <a:rPr lang="en-US" dirty="0"/>
            </a:br>
            <a:r>
              <a:rPr lang="en-US" dirty="0"/>
              <a:t>Color Naming needs </a:t>
            </a:r>
            <a:r>
              <a:rPr lang="en-US" i="1" dirty="0"/>
              <a:t>Control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4402" y="1758331"/>
            <a:ext cx="6462429" cy="5043228"/>
          </a:xfrm>
        </p:spPr>
      </p:pic>
    </p:spTree>
    <p:extLst>
      <p:ext uri="{BB962C8B-B14F-4D97-AF65-F5344CB8AC3E}">
        <p14:creationId xmlns:p14="http://schemas.microsoft.com/office/powerpoint/2010/main" val="793198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>
          <a:xfrm>
            <a:off x="503080" y="301762"/>
            <a:ext cx="9068118" cy="1262593"/>
          </a:xfrm>
          <a:ln/>
        </p:spPr>
        <p:txBody>
          <a:bodyPr tIns="38771"/>
          <a:lstStyle/>
          <a:p>
            <a:pPr>
              <a:tabLst>
                <a:tab pos="723226" algn="l"/>
                <a:tab pos="1446446" algn="l"/>
                <a:tab pos="2169673" algn="l"/>
                <a:tab pos="2892899" algn="l"/>
                <a:tab pos="3616122" algn="l"/>
                <a:tab pos="4339351" algn="l"/>
                <a:tab pos="5062574" algn="l"/>
                <a:tab pos="5785800" algn="l"/>
                <a:tab pos="6509023" algn="l"/>
                <a:tab pos="7232249" algn="l"/>
                <a:tab pos="7955475" algn="l"/>
                <a:tab pos="8678698" algn="l"/>
              </a:tabLst>
            </a:pPr>
            <a:r>
              <a:rPr lang="en-US"/>
              <a:t>Key Idea: Top-Down Biasing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50197" y="5074672"/>
            <a:ext cx="4840446" cy="707262"/>
          </a:xfrm>
          <a:ln/>
        </p:spPr>
        <p:txBody>
          <a:bodyPr/>
          <a:lstStyle/>
          <a:p>
            <a:pPr marL="107739" indent="0">
              <a:buNone/>
              <a:tabLst>
                <a:tab pos="723226" algn="l"/>
                <a:tab pos="1446446" algn="l"/>
                <a:tab pos="2169673" algn="l"/>
                <a:tab pos="2892899" algn="l"/>
                <a:tab pos="3616122" algn="l"/>
                <a:tab pos="4339351" algn="l"/>
                <a:tab pos="5062574" algn="l"/>
                <a:tab pos="5785800" algn="l"/>
                <a:tab pos="6509023" algn="l"/>
                <a:tab pos="7232249" algn="l"/>
                <a:tab pos="7955475" algn="l"/>
              </a:tabLst>
            </a:pPr>
            <a:r>
              <a:rPr lang="en-US" dirty="0"/>
              <a:t>“Name colors you idiots!”</a:t>
            </a: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525" y="1800225"/>
            <a:ext cx="2970864" cy="32287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9220" name="Line 4"/>
          <p:cNvSpPr>
            <a:spLocks noChangeShapeType="1"/>
          </p:cNvSpPr>
          <p:nvPr/>
        </p:nvSpPr>
        <p:spPr bwMode="auto">
          <a:xfrm flipH="1">
            <a:off x="4504243" y="2970704"/>
            <a:ext cx="1602870" cy="914784"/>
          </a:xfrm>
          <a:prstGeom prst="line">
            <a:avLst/>
          </a:prstGeom>
          <a:noFill/>
          <a:ln w="91440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1354" tIns="45677" rIns="91354" bIns="45677"/>
          <a:lstStyle/>
          <a:p>
            <a:endParaRPr lang="en-US"/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16" y="3048534"/>
            <a:ext cx="3807213" cy="2666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466725" y="5915029"/>
            <a:ext cx="4800600" cy="1066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431220" indent="-323415" algn="l" defTabSz="456584" rtl="0" eaLnBrk="1" fontAlgn="base" hangingPunct="1">
              <a:lnSpc>
                <a:spcPct val="94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45000"/>
              <a:buFont typeface="Wingdings" pitchFamily="-111" charset="2"/>
              <a:buChar char="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862435" indent="-286951" algn="l" defTabSz="456584" rtl="0" eaLnBrk="1" fontAlgn="base" hangingPunct="1">
              <a:lnSpc>
                <a:spcPct val="94000"/>
              </a:lnSpc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75000"/>
              <a:buFont typeface="Symbol" pitchFamily="-111" charset="2"/>
              <a:buChar char=""/>
              <a:defRPr sz="28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293653" indent="-215611" algn="l" defTabSz="456584" rtl="0" eaLnBrk="1" fontAlgn="base" hangingPunct="1">
              <a:lnSpc>
                <a:spcPct val="94000"/>
              </a:lnSpc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45000"/>
              <a:buFont typeface="Wingdings" pitchFamily="-111" charset="2"/>
              <a:buChar char="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724875" indent="-215611" algn="l" defTabSz="456584" rtl="0" eaLnBrk="1" fontAlgn="base" hangingPunct="1">
              <a:lnSpc>
                <a:spcPct val="94000"/>
              </a:lnSpc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75000"/>
              <a:buFont typeface="Symbol" pitchFamily="-111" charset="2"/>
              <a:buChar char="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156092" indent="-215611" algn="l" defTabSz="456584" rtl="0" eaLnBrk="1" fontAlgn="base" hangingPunct="1">
              <a:lnSpc>
                <a:spcPct val="94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45000"/>
              <a:buFont typeface="Wingdings" pitchFamily="-111" charset="2"/>
              <a:buChar char="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612677" indent="-215611" algn="l" defTabSz="456584" rtl="0" eaLnBrk="1" fontAlgn="base" hangingPunct="1">
              <a:lnSpc>
                <a:spcPct val="94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45000"/>
              <a:buFont typeface="Wingdings" pitchFamily="-111" charset="2"/>
              <a:buChar char="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marL="3069260" indent="-215611" algn="l" defTabSz="456584" rtl="0" eaLnBrk="1" fontAlgn="base" hangingPunct="1">
              <a:lnSpc>
                <a:spcPct val="94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45000"/>
              <a:buFont typeface="Wingdings" pitchFamily="-111" charset="2"/>
              <a:buChar char="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marL="3525842" indent="-215611" algn="l" defTabSz="456584" rtl="0" eaLnBrk="1" fontAlgn="base" hangingPunct="1">
              <a:lnSpc>
                <a:spcPct val="94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45000"/>
              <a:buFont typeface="Wingdings" pitchFamily="-111" charset="2"/>
              <a:buChar char="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marL="3982428" indent="-215611" algn="l" defTabSz="456584" rtl="0" eaLnBrk="1" fontAlgn="base" hangingPunct="1">
              <a:lnSpc>
                <a:spcPct val="94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45000"/>
              <a:buFont typeface="Wingdings" pitchFamily="-111" charset="2"/>
              <a:buChar char=""/>
              <a:defRPr sz="20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7739" indent="0">
              <a:buNone/>
              <a:tabLst>
                <a:tab pos="723226" algn="l"/>
                <a:tab pos="1446446" algn="l"/>
                <a:tab pos="2169673" algn="l"/>
                <a:tab pos="2892899" algn="l"/>
                <a:tab pos="3616122" algn="l"/>
                <a:tab pos="4339351" algn="l"/>
                <a:tab pos="5062574" algn="l"/>
                <a:tab pos="5785800" algn="l"/>
                <a:tab pos="6509023" algn="l"/>
                <a:tab pos="7232249" algn="l"/>
                <a:tab pos="7955475" algn="l"/>
              </a:tabLst>
            </a:pPr>
            <a:r>
              <a:rPr lang="en-US" dirty="0"/>
              <a:t>“But we prefer reading (Facebook..)”</a:t>
            </a:r>
          </a:p>
        </p:txBody>
      </p:sp>
    </p:spTree>
    <p:extLst>
      <p:ext uri="{BB962C8B-B14F-4D97-AF65-F5344CB8AC3E}">
        <p14:creationId xmlns:p14="http://schemas.microsoft.com/office/powerpoint/2010/main" val="57857413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1, 2 (Kahneman)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9" indent="0">
              <a:buNone/>
            </a:pPr>
            <a:r>
              <a:rPr lang="en-US" b="1" dirty="0"/>
              <a:t>System 1</a:t>
            </a:r>
            <a:r>
              <a:rPr lang="en-US" dirty="0"/>
              <a:t>: posterior cortex – </a:t>
            </a:r>
            <a:r>
              <a:rPr lang="en-US" i="1" dirty="0"/>
              <a:t>domain-specific </a:t>
            </a:r>
            <a:r>
              <a:rPr lang="en-US" dirty="0"/>
              <a:t>knowledge and </a:t>
            </a:r>
            <a:r>
              <a:rPr lang="en-US" i="1" dirty="0"/>
              <a:t>fast</a:t>
            </a:r>
            <a:r>
              <a:rPr lang="en-US" dirty="0"/>
              <a:t> processing</a:t>
            </a:r>
          </a:p>
          <a:p>
            <a:pPr marL="107739" indent="0">
              <a:buNone/>
            </a:pPr>
            <a:r>
              <a:rPr lang="en-US" dirty="0"/>
              <a:t>	Previously known as </a:t>
            </a:r>
            <a:r>
              <a:rPr lang="en-US" b="1" i="1" dirty="0"/>
              <a:t>automatic</a:t>
            </a:r>
            <a:r>
              <a:rPr lang="en-US" b="1" dirty="0"/>
              <a:t> processing</a:t>
            </a:r>
          </a:p>
          <a:p>
            <a:pPr marL="107739" indent="0">
              <a:buNone/>
            </a:pPr>
            <a:endParaRPr lang="en-US" dirty="0"/>
          </a:p>
          <a:p>
            <a:pPr marL="107739" indent="0">
              <a:buNone/>
            </a:pPr>
            <a:r>
              <a:rPr lang="en-US" b="1" dirty="0"/>
              <a:t>System 2</a:t>
            </a:r>
            <a:r>
              <a:rPr lang="en-US" dirty="0"/>
              <a:t>: prefrontal cortex – general purpose cognitive processing and problem solving (slow)</a:t>
            </a:r>
          </a:p>
          <a:p>
            <a:pPr marL="107739" indent="0">
              <a:buNone/>
            </a:pPr>
            <a:r>
              <a:rPr lang="en-US" dirty="0"/>
              <a:t>	Previously known as </a:t>
            </a:r>
            <a:r>
              <a:rPr lang="en-US" b="1" i="1" dirty="0"/>
              <a:t>controlled</a:t>
            </a:r>
            <a:r>
              <a:rPr lang="en-US" b="1" dirty="0"/>
              <a:t> processing</a:t>
            </a:r>
          </a:p>
          <a:p>
            <a:pPr marL="107739" indent="0">
              <a:buNone/>
            </a:pPr>
            <a:r>
              <a:rPr lang="en-US" sz="2800" dirty="0"/>
              <a:t>(It takes a Nobel prize to reinvent a well-established distinction, using much worse terms!)</a:t>
            </a:r>
          </a:p>
        </p:txBody>
      </p:sp>
    </p:spTree>
    <p:extLst>
      <p:ext uri="{BB962C8B-B14F-4D97-AF65-F5344CB8AC3E}">
        <p14:creationId xmlns:p14="http://schemas.microsoft.com/office/powerpoint/2010/main" val="17554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59" y="301626"/>
            <a:ext cx="9067799" cy="889000"/>
          </a:xfrm>
        </p:spPr>
        <p:txBody>
          <a:bodyPr/>
          <a:lstStyle/>
          <a:p>
            <a:r>
              <a:rPr lang="en-US" dirty="0"/>
              <a:t>What is Smart?</a:t>
            </a:r>
          </a:p>
        </p:txBody>
      </p:sp>
      <p:pic>
        <p:nvPicPr>
          <p:cNvPr id="6" name="Picture 2" descr="What Is Computer Memory | Computer Memory Units , Types , Hierarchy">
            <a:extLst>
              <a:ext uri="{FF2B5EF4-FFF2-40B4-BE49-F238E27FC236}">
                <a16:creationId xmlns:a16="http://schemas.microsoft.com/office/drawing/2014/main" id="{98C72990-CD9F-984B-A045-FC01C81B05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" t="12655" r="851" b="4324"/>
          <a:stretch/>
        </p:blipFill>
        <p:spPr bwMode="auto">
          <a:xfrm>
            <a:off x="559615" y="1419225"/>
            <a:ext cx="8955074" cy="423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FB4DFE-A7C7-C440-A7AC-AF273B854F20}"/>
              </a:ext>
            </a:extLst>
          </p:cNvPr>
          <p:cNvSpPr txBox="1"/>
          <p:nvPr/>
        </p:nvSpPr>
        <p:spPr>
          <a:xfrm>
            <a:off x="615984" y="5878568"/>
            <a:ext cx="8898705" cy="1133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 is easy to identify what makes a computer smarter:</a:t>
            </a:r>
          </a:p>
          <a:p>
            <a:r>
              <a:rPr lang="en-US" sz="2400" dirty="0"/>
              <a:t>* Faster</a:t>
            </a:r>
          </a:p>
          <a:p>
            <a:r>
              <a:rPr lang="en-US" sz="2400" dirty="0"/>
              <a:t>* More memory</a:t>
            </a:r>
          </a:p>
        </p:txBody>
      </p:sp>
    </p:spTree>
    <p:extLst>
      <p:ext uri="{BB962C8B-B14F-4D97-AF65-F5344CB8AC3E}">
        <p14:creationId xmlns:p14="http://schemas.microsoft.com/office/powerpoint/2010/main" val="3471445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title"/>
          </p:nvPr>
        </p:nvSpPr>
        <p:spPr>
          <a:xfrm>
            <a:off x="530058" y="109584"/>
            <a:ext cx="9068118" cy="1262592"/>
          </a:xfrm>
          <a:ln/>
        </p:spPr>
        <p:txBody>
          <a:bodyPr tIns="38771"/>
          <a:lstStyle/>
          <a:p>
            <a:pPr>
              <a:tabLst>
                <a:tab pos="723226" algn="l"/>
                <a:tab pos="1446446" algn="l"/>
                <a:tab pos="2169673" algn="l"/>
                <a:tab pos="2892899" algn="l"/>
                <a:tab pos="3616122" algn="l"/>
                <a:tab pos="4339351" algn="l"/>
                <a:tab pos="5062574" algn="l"/>
                <a:tab pos="5785800" algn="l"/>
                <a:tab pos="6509023" algn="l"/>
                <a:tab pos="7232249" algn="l"/>
                <a:tab pos="7955475" algn="l"/>
                <a:tab pos="8678698" algn="l"/>
              </a:tabLst>
            </a:pPr>
            <a:r>
              <a:rPr lang="en-US"/>
              <a:t>The Homunculus Problem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2336" y="1516701"/>
            <a:ext cx="5027616" cy="55728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99303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Takes a Network..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25" y="1649506"/>
            <a:ext cx="8001000" cy="4941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98743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48" y="301626"/>
            <a:ext cx="9067799" cy="889000"/>
          </a:xfrm>
        </p:spPr>
        <p:txBody>
          <a:bodyPr/>
          <a:lstStyle/>
          <a:p>
            <a:r>
              <a:rPr lang="en-US" dirty="0"/>
              <a:t>PFC Does Active Maintenance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90" r="-998"/>
          <a:stretch/>
        </p:blipFill>
        <p:spPr>
          <a:xfrm>
            <a:off x="2524125" y="1394746"/>
            <a:ext cx="5562600" cy="589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1237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Maintenance Can Do it All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sz="2800" dirty="0"/>
              <a:t>Cognitive Control</a:t>
            </a:r>
          </a:p>
          <a:p>
            <a:pPr lvl="1">
              <a:lnSpc>
                <a:spcPct val="80000"/>
              </a:lnSpc>
            </a:pPr>
            <a:r>
              <a:rPr lang="en-US" sz="2400" dirty="0"/>
              <a:t>Maintained activity drives top-down biasing</a:t>
            </a:r>
          </a:p>
          <a:p>
            <a:pPr>
              <a:lnSpc>
                <a:spcPct val="80000"/>
              </a:lnSpc>
            </a:pPr>
            <a:r>
              <a:rPr lang="en-US" sz="2800" dirty="0"/>
              <a:t>Planning</a:t>
            </a:r>
          </a:p>
          <a:p>
            <a:pPr lvl="1">
              <a:lnSpc>
                <a:spcPct val="80000"/>
              </a:lnSpc>
            </a:pPr>
            <a:r>
              <a:rPr lang="en-US" sz="2400" dirty="0"/>
              <a:t>Think about things that are not there (future)</a:t>
            </a:r>
          </a:p>
          <a:p>
            <a:pPr>
              <a:lnSpc>
                <a:spcPct val="80000"/>
              </a:lnSpc>
            </a:pPr>
            <a:r>
              <a:rPr lang="en-US" sz="2800" dirty="0"/>
              <a:t>Motivation</a:t>
            </a:r>
          </a:p>
          <a:p>
            <a:pPr lvl="1">
              <a:lnSpc>
                <a:spcPct val="80000"/>
              </a:lnSpc>
            </a:pPr>
            <a:r>
              <a:rPr lang="en-US" sz="2400" dirty="0"/>
              <a:t>Maintain goals</a:t>
            </a:r>
          </a:p>
          <a:p>
            <a:pPr>
              <a:lnSpc>
                <a:spcPct val="80000"/>
              </a:lnSpc>
            </a:pPr>
            <a:r>
              <a:rPr lang="en-US" sz="2800" dirty="0"/>
              <a:t>Reward processing</a:t>
            </a:r>
          </a:p>
          <a:p>
            <a:pPr lvl="1">
              <a:lnSpc>
                <a:spcPct val="80000"/>
              </a:lnSpc>
            </a:pPr>
            <a:r>
              <a:rPr lang="en-US" sz="2400" dirty="0"/>
              <a:t>Maintain possible outcomes</a:t>
            </a:r>
          </a:p>
          <a:p>
            <a:pPr>
              <a:lnSpc>
                <a:spcPct val="80000"/>
              </a:lnSpc>
            </a:pPr>
            <a:r>
              <a:rPr lang="en-US" sz="2800" dirty="0"/>
              <a:t>Decision making</a:t>
            </a:r>
          </a:p>
          <a:p>
            <a:pPr lvl="1">
              <a:lnSpc>
                <a:spcPct val="80000"/>
              </a:lnSpc>
            </a:pPr>
            <a:r>
              <a:rPr lang="en-US" sz="2400" dirty="0"/>
              <a:t>Maintain alternatives</a:t>
            </a:r>
          </a:p>
        </p:txBody>
      </p:sp>
    </p:spTree>
    <p:extLst>
      <p:ext uri="{BB962C8B-B14F-4D97-AF65-F5344CB8AC3E}">
        <p14:creationId xmlns:p14="http://schemas.microsoft.com/office/powerpoint/2010/main" val="2570452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4E4BE-B74C-804C-845F-866507995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Basal Ganglia Controls Program 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C35282-8459-7A40-BE34-A07FDF070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59" y="1873858"/>
            <a:ext cx="6191237" cy="4781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A123CE-811D-D340-A9AA-0E6D3ED3C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725" y="2257425"/>
            <a:ext cx="3962400" cy="24473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7BFBBB-DB1C-A14D-A027-4D812EC49974}"/>
              </a:ext>
            </a:extLst>
          </p:cNvPr>
          <p:cNvSpPr txBox="1"/>
          <p:nvPr/>
        </p:nvSpPr>
        <p:spPr>
          <a:xfrm>
            <a:off x="6162667" y="4804392"/>
            <a:ext cx="3429000" cy="786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Production system</a:t>
            </a:r>
          </a:p>
          <a:p>
            <a:r>
              <a:rPr lang="en-US" sz="2400" dirty="0"/>
              <a:t>(ACT-R; Anderson et al)</a:t>
            </a:r>
          </a:p>
        </p:txBody>
      </p:sp>
    </p:spTree>
    <p:extLst>
      <p:ext uri="{BB962C8B-B14F-4D97-AF65-F5344CB8AC3E}">
        <p14:creationId xmlns:p14="http://schemas.microsoft.com/office/powerpoint/2010/main" val="2233319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Working Memory</a:t>
            </a:r>
            <a:br>
              <a:rPr lang="en-US" dirty="0"/>
            </a:br>
            <a:r>
              <a:rPr lang="en-US" sz="2800" dirty="0"/>
              <a:t>(Adam &amp; Vogel, 2016)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458" y="1563688"/>
            <a:ext cx="6629400" cy="4233803"/>
          </a:xfrm>
        </p:spPr>
      </p:pic>
      <p:sp>
        <p:nvSpPr>
          <p:cNvPr id="5" name="TextBox 4"/>
          <p:cNvSpPr txBox="1"/>
          <p:nvPr/>
        </p:nvSpPr>
        <p:spPr>
          <a:xfrm>
            <a:off x="695325" y="5915025"/>
            <a:ext cx="85344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Raw “MAX” working memory capacity does NOT differ between subjects</a:t>
            </a:r>
          </a:p>
          <a:p>
            <a:r>
              <a:rPr lang="en-US" sz="2000" dirty="0"/>
              <a:t>What DOES differ is rate of tuning out / lapsing!</a:t>
            </a:r>
          </a:p>
          <a:p>
            <a:r>
              <a:rPr lang="en-US" sz="2000" dirty="0"/>
              <a:t>Miyake: Class grades predicted by mind-wandering, procrastination!</a:t>
            </a:r>
          </a:p>
        </p:txBody>
      </p:sp>
    </p:spTree>
    <p:extLst>
      <p:ext uri="{BB962C8B-B14F-4D97-AF65-F5344CB8AC3E}">
        <p14:creationId xmlns:p14="http://schemas.microsoft.com/office/powerpoint/2010/main" val="6812018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Dichotomies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9" indent="0">
              <a:buNone/>
            </a:pPr>
            <a:r>
              <a:rPr lang="en-US" dirty="0"/>
              <a:t>System 1 = Automatic = </a:t>
            </a:r>
            <a:r>
              <a:rPr lang="en-US" b="1" dirty="0"/>
              <a:t>Crystalized Intelligence </a:t>
            </a:r>
            <a:r>
              <a:rPr lang="en-US" dirty="0"/>
              <a:t>= posterior cortex with well-tuned synapses over a lifetime of experience (wise..)</a:t>
            </a:r>
          </a:p>
          <a:p>
            <a:pPr marL="107739" indent="0">
              <a:buNone/>
            </a:pPr>
            <a:endParaRPr lang="en-US" dirty="0"/>
          </a:p>
          <a:p>
            <a:pPr marL="107739" indent="0">
              <a:buNone/>
            </a:pPr>
            <a:r>
              <a:rPr lang="en-US" dirty="0"/>
              <a:t>System 2 = Controlled = </a:t>
            </a:r>
            <a:r>
              <a:rPr lang="en-US" b="1" dirty="0"/>
              <a:t>Fluid Intelligence </a:t>
            </a:r>
            <a:r>
              <a:rPr lang="en-US" dirty="0"/>
              <a:t>= prefrontal cortex &amp; basal ganglia with strong ability to rapidly update and maintain information in </a:t>
            </a:r>
            <a:r>
              <a:rPr lang="en-US" i="1" dirty="0"/>
              <a:t>working memory</a:t>
            </a:r>
          </a:p>
        </p:txBody>
      </p:sp>
    </p:spTree>
    <p:extLst>
      <p:ext uri="{BB962C8B-B14F-4D97-AF65-F5344CB8AC3E}">
        <p14:creationId xmlns:p14="http://schemas.microsoft.com/office/powerpoint/2010/main" val="27651654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Wason</a:t>
            </a:r>
            <a:r>
              <a:rPr lang="en-US" dirty="0"/>
              <a:t> Card Selection</a:t>
            </a:r>
          </a:p>
        </p:txBody>
      </p:sp>
      <p:pic>
        <p:nvPicPr>
          <p:cNvPr id="4" name="Content Placeholder 3" descr="850px-Wason_selection_task_cards.svg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59" b="-1375"/>
          <a:stretch/>
        </p:blipFill>
        <p:spPr>
          <a:xfrm>
            <a:off x="1645677" y="1495426"/>
            <a:ext cx="6136248" cy="2209800"/>
          </a:xfrm>
        </p:spPr>
      </p:pic>
      <p:sp>
        <p:nvSpPr>
          <p:cNvPr id="5" name="TextBox 4"/>
          <p:cNvSpPr txBox="1"/>
          <p:nvPr/>
        </p:nvSpPr>
        <p:spPr>
          <a:xfrm>
            <a:off x="695325" y="3933825"/>
            <a:ext cx="8077200" cy="2522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Cards have number on one side, color on other.</a:t>
            </a:r>
          </a:p>
          <a:p>
            <a:endParaRPr lang="en-US" sz="2800" dirty="0"/>
          </a:p>
          <a:p>
            <a:r>
              <a:rPr lang="en-US" sz="2800" dirty="0"/>
              <a:t>You need to test whether the following rule is true:</a:t>
            </a:r>
          </a:p>
          <a:p>
            <a:endParaRPr lang="en-US" sz="2800" dirty="0"/>
          </a:p>
          <a:p>
            <a:r>
              <a:rPr lang="en-US" sz="2800" dirty="0"/>
              <a:t>If there is an even number on one side, then the other side is red. Which to turn over?</a:t>
            </a:r>
          </a:p>
        </p:txBody>
      </p:sp>
    </p:spTree>
    <p:extLst>
      <p:ext uri="{BB962C8B-B14F-4D97-AF65-F5344CB8AC3E}">
        <p14:creationId xmlns:p14="http://schemas.microsoft.com/office/powerpoint/2010/main" val="6246478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Loves Concrete, not Abstract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59" y="5062283"/>
            <a:ext cx="9067799" cy="1225571"/>
          </a:xfrm>
        </p:spPr>
        <p:txBody>
          <a:bodyPr/>
          <a:lstStyle/>
          <a:p>
            <a:pPr marL="107950" indent="0">
              <a:buNone/>
            </a:pPr>
            <a:r>
              <a:rPr lang="en-US" dirty="0"/>
              <a:t>Rule: If you are drinking alcohol, you must be over 21.  Who do you card?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D7664A2-E6DB-7745-9A81-33D4C4FDA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357" y="1647825"/>
            <a:ext cx="4132568" cy="308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hould You Bring Your Kid To The Bar? | VinePair">
            <a:extLst>
              <a:ext uri="{FF2B5EF4-FFF2-40B4-BE49-F238E27FC236}">
                <a16:creationId xmlns:a16="http://schemas.microsoft.com/office/drawing/2014/main" id="{0DBFF4FC-5467-8A40-997A-D5DC204EE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5617" y="2504994"/>
            <a:ext cx="46609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606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03E48-AE25-3F4E-BB4F-E5A1D3B0F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Cognitive Biases, Heuristics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2E421-01F2-F741-A4DC-EBC747615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7" indent="0">
              <a:buNone/>
            </a:pPr>
            <a:r>
              <a:rPr lang="en-US" dirty="0"/>
              <a:t>We use simple, concrete, shortcuts to reason, instead of complicated logic, statistics</a:t>
            </a:r>
          </a:p>
          <a:p>
            <a:pPr marL="107737" indent="0">
              <a:buNone/>
            </a:pPr>
            <a:endParaRPr lang="en-US" dirty="0"/>
          </a:p>
          <a:p>
            <a:pPr marL="107737" indent="0">
              <a:buNone/>
            </a:pPr>
            <a:r>
              <a:rPr lang="en-US" b="1" dirty="0"/>
              <a:t>Heuristic</a:t>
            </a:r>
            <a:r>
              <a:rPr lang="en-US" dirty="0"/>
              <a:t>: shortcuts, “rule of thumb”</a:t>
            </a:r>
          </a:p>
        </p:txBody>
      </p:sp>
    </p:spTree>
    <p:extLst>
      <p:ext uri="{BB962C8B-B14F-4D97-AF65-F5344CB8AC3E}">
        <p14:creationId xmlns:p14="http://schemas.microsoft.com/office/powerpoint/2010/main" val="4054158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59" y="301626"/>
            <a:ext cx="9067799" cy="889000"/>
          </a:xfrm>
        </p:spPr>
        <p:txBody>
          <a:bodyPr/>
          <a:lstStyle/>
          <a:p>
            <a:r>
              <a:rPr lang="en-US" dirty="0"/>
              <a:t>What is Smart?</a:t>
            </a:r>
          </a:p>
        </p:txBody>
      </p:sp>
      <p:pic>
        <p:nvPicPr>
          <p:cNvPr id="6" name="Picture 2" descr="What Is Computer Memory | Computer Memory Units , Types , Hierarchy">
            <a:extLst>
              <a:ext uri="{FF2B5EF4-FFF2-40B4-BE49-F238E27FC236}">
                <a16:creationId xmlns:a16="http://schemas.microsoft.com/office/drawing/2014/main" id="{98C72990-CD9F-984B-A045-FC01C81B05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" t="12655" r="851" b="4324"/>
          <a:stretch/>
        </p:blipFill>
        <p:spPr bwMode="auto">
          <a:xfrm>
            <a:off x="559615" y="1419225"/>
            <a:ext cx="8955074" cy="423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FB4DFE-A7C7-C440-A7AC-AF273B854F20}"/>
              </a:ext>
            </a:extLst>
          </p:cNvPr>
          <p:cNvSpPr txBox="1"/>
          <p:nvPr/>
        </p:nvSpPr>
        <p:spPr>
          <a:xfrm>
            <a:off x="615984" y="5832944"/>
            <a:ext cx="8898705" cy="1133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 is easy to identify what makes a computer smarter:</a:t>
            </a:r>
          </a:p>
          <a:p>
            <a:r>
              <a:rPr lang="en-US" sz="2400" dirty="0"/>
              <a:t>* Faster</a:t>
            </a:r>
          </a:p>
          <a:p>
            <a:r>
              <a:rPr lang="en-US" sz="2400" dirty="0"/>
              <a:t>* More memory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C13FE0-C7B7-5341-94BD-8B76E7DEB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925" y="2181224"/>
            <a:ext cx="4267200" cy="29839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CDE5ED-F98F-F843-91DF-0C7A349AFB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626" y="1735067"/>
            <a:ext cx="3209925" cy="5510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6E8015-CE98-F648-8120-0472BB9A72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8725" y="1233523"/>
            <a:ext cx="1156241" cy="111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1434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Availability Heuristic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7" indent="0">
              <a:buNone/>
            </a:pPr>
            <a:r>
              <a:rPr lang="en-US" dirty="0"/>
              <a:t>Whatever comes to mind, go with that!  Much easier than figuring out the actual statistics!</a:t>
            </a:r>
          </a:p>
          <a:p>
            <a:r>
              <a:rPr lang="en-US" dirty="0"/>
              <a:t>Problem: not very accurate..</a:t>
            </a:r>
          </a:p>
          <a:p>
            <a:pPr marL="107737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6321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Greatest Risk?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59" y="2181225"/>
            <a:ext cx="9067799" cy="4578371"/>
          </a:xfrm>
        </p:spPr>
        <p:txBody>
          <a:bodyPr/>
          <a:lstStyle/>
          <a:p>
            <a:pPr marL="107737" indent="0">
              <a:buNone/>
            </a:pPr>
            <a:r>
              <a:rPr lang="en-US" dirty="0"/>
              <a:t>A. Nephritis, </a:t>
            </a:r>
            <a:r>
              <a:rPr lang="en-US" dirty="0" err="1"/>
              <a:t>nephrotic</a:t>
            </a:r>
            <a:r>
              <a:rPr lang="en-US" dirty="0"/>
              <a:t> syndrome, </a:t>
            </a:r>
            <a:r>
              <a:rPr lang="en-US" dirty="0" err="1"/>
              <a:t>nephrosis</a:t>
            </a:r>
            <a:endParaRPr lang="en-US" dirty="0"/>
          </a:p>
          <a:p>
            <a:pPr marL="107737" indent="0">
              <a:buNone/>
            </a:pPr>
            <a:r>
              <a:rPr lang="en-US" dirty="0"/>
              <a:t>B. Airplane crash</a:t>
            </a:r>
          </a:p>
        </p:txBody>
      </p:sp>
    </p:spTree>
    <p:extLst>
      <p:ext uri="{BB962C8B-B14F-4D97-AF65-F5344CB8AC3E}">
        <p14:creationId xmlns:p14="http://schemas.microsoft.com/office/powerpoint/2010/main" val="41128477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781" y="301625"/>
            <a:ext cx="9067799" cy="1262063"/>
          </a:xfrm>
        </p:spPr>
        <p:txBody>
          <a:bodyPr/>
          <a:lstStyle/>
          <a:p>
            <a:r>
              <a:rPr lang="en-US" dirty="0"/>
              <a:t>Actual Stats: </a:t>
            </a:r>
            <a:br>
              <a:rPr lang="en-US" dirty="0"/>
            </a:br>
            <a:r>
              <a:rPr lang="en-US" sz="2400" dirty="0"/>
              <a:t>http://</a:t>
            </a:r>
            <a:r>
              <a:rPr lang="en-US" sz="2400" dirty="0" err="1"/>
              <a:t>www.cdc.gov</a:t>
            </a:r>
            <a:r>
              <a:rPr lang="en-US" sz="2400" dirty="0"/>
              <a:t>/</a:t>
            </a:r>
            <a:r>
              <a:rPr lang="en-US" sz="2400" dirty="0" err="1"/>
              <a:t>nchs</a:t>
            </a:r>
            <a:r>
              <a:rPr lang="en-US" sz="2400" dirty="0"/>
              <a:t>/</a:t>
            </a:r>
            <a:r>
              <a:rPr lang="en-US" sz="2400" dirty="0" err="1"/>
              <a:t>fastats</a:t>
            </a:r>
            <a:r>
              <a:rPr lang="en-US" sz="2400" dirty="0"/>
              <a:t>/leading-causes-of-</a:t>
            </a:r>
            <a:r>
              <a:rPr lang="en-US" sz="2400" dirty="0" err="1"/>
              <a:t>death.htm</a:t>
            </a:r>
            <a:r>
              <a:rPr lang="en-US" sz="2400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7" indent="0">
              <a:lnSpc>
                <a:spcPct val="60000"/>
              </a:lnSpc>
              <a:buNone/>
            </a:pPr>
            <a:r>
              <a:rPr lang="en-US" sz="2000" u="sng" dirty="0"/>
              <a:t>Cause							Number		%		Rate per 100,000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... All causes		 	    		2,596,993 	100.0 	821.5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1 Diseases of heart			611,105	23.5 	193.3 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2 Cancer						584,881 	22.5 	185.0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3 Chronic lower respiratory 	149,205 	5.7 		47.2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4 Accidents 					130,557 	5.0 		41.3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5 Cerebrovascular diseases	128,978 	5.0 		40.8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6 Alzheimer's disease			84,767		3.3		26.8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7 Diabetes mellitus				75,578		2.9		23.9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8 Influenza and pneumonia		56,979 		2.2 		18.0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9 Nephritis, </a:t>
            </a:r>
            <a:r>
              <a:rPr lang="en-US" sz="2000" dirty="0" err="1"/>
              <a:t>etc</a:t>
            </a:r>
            <a:r>
              <a:rPr lang="en-US" sz="2000" dirty="0"/>
              <a:t>					47,112 		1.8 		14.9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10 Suicide						41,149 		1.6		13.0</a:t>
            </a:r>
          </a:p>
          <a:p>
            <a:pPr marL="107737" indent="0">
              <a:lnSpc>
                <a:spcPct val="60000"/>
              </a:lnSpc>
              <a:buNone/>
            </a:pPr>
            <a:r>
              <a:rPr lang="en-US" sz="2000" dirty="0"/>
              <a:t>… Airplane crashes               	       59		</a:t>
            </a:r>
          </a:p>
        </p:txBody>
      </p:sp>
    </p:spTree>
    <p:extLst>
      <p:ext uri="{BB962C8B-B14F-4D97-AF65-F5344CB8AC3E}">
        <p14:creationId xmlns:p14="http://schemas.microsoft.com/office/powerpoint/2010/main" val="12401647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Representative Heuristic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7" indent="0">
              <a:buNone/>
            </a:pPr>
            <a:r>
              <a:rPr lang="en-US" dirty="0"/>
              <a:t>Compare how similar to a </a:t>
            </a:r>
            <a:r>
              <a:rPr lang="en-US" b="1" dirty="0"/>
              <a:t>prototypical</a:t>
            </a:r>
            <a:r>
              <a:rPr lang="en-US" dirty="0"/>
              <a:t> case</a:t>
            </a:r>
          </a:p>
          <a:p>
            <a:r>
              <a:rPr lang="en-US" dirty="0"/>
              <a:t>Problem: tend to ignore </a:t>
            </a:r>
            <a:r>
              <a:rPr lang="en-US" b="1" dirty="0"/>
              <a:t>base rates</a:t>
            </a:r>
            <a:r>
              <a:rPr lang="en-US" dirty="0"/>
              <a:t>.</a:t>
            </a:r>
          </a:p>
          <a:p>
            <a:r>
              <a:rPr lang="en-US" dirty="0"/>
              <a:t>And rely on </a:t>
            </a:r>
            <a:r>
              <a:rPr lang="en-US" b="1" dirty="0"/>
              <a:t>stereotypes</a:t>
            </a:r>
          </a:p>
        </p:txBody>
      </p:sp>
    </p:spTree>
    <p:extLst>
      <p:ext uri="{BB962C8B-B14F-4D97-AF65-F5344CB8AC3E}">
        <p14:creationId xmlns:p14="http://schemas.microsoft.com/office/powerpoint/2010/main" val="33363773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Linda..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7" indent="0">
              <a:buNone/>
            </a:pPr>
            <a:r>
              <a:rPr lang="en-US" dirty="0"/>
              <a:t>Linda is 31 years old, single, outspoken, and very bright. She majored in philosophy. As a student, she was deeply concerned with issues of discrimination and social justice, and also participated in anti-nuclear demonstrations.</a:t>
            </a:r>
          </a:p>
          <a:p>
            <a:pPr marL="107737" indent="0">
              <a:buNone/>
            </a:pPr>
            <a:r>
              <a:rPr lang="en-US" dirty="0"/>
              <a:t>Which is more probable?</a:t>
            </a:r>
          </a:p>
          <a:p>
            <a:pPr marL="107737" lvl="0" indent="0">
              <a:buNone/>
            </a:pPr>
            <a:r>
              <a:rPr lang="en-US" dirty="0"/>
              <a:t>A. Linda is a bank teller.</a:t>
            </a:r>
          </a:p>
          <a:p>
            <a:pPr marL="107737" lvl="0" indent="0">
              <a:buNone/>
            </a:pPr>
            <a:r>
              <a:rPr lang="en-US" dirty="0"/>
              <a:t>B. Linda is a bank teller and is active in the feminist movement.</a:t>
            </a:r>
          </a:p>
          <a:p>
            <a:pPr marL="107737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4036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Confirmation Bias</a:t>
            </a:r>
            <a:br>
              <a:rPr lang="en-US" dirty="0"/>
            </a:br>
            <a:r>
              <a:rPr lang="en-US" sz="3200" dirty="0"/>
              <a:t>CCC = Control!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7" indent="0">
              <a:buNone/>
            </a:pPr>
            <a:r>
              <a:rPr lang="en-US" dirty="0"/>
              <a:t>Only pay attention to information consistent with our preexisting beliefs!</a:t>
            </a:r>
          </a:p>
          <a:p>
            <a:r>
              <a:rPr lang="en-US" dirty="0"/>
              <a:t>Astrology, politics, .. Everywhere!</a:t>
            </a:r>
          </a:p>
          <a:p>
            <a:r>
              <a:rPr lang="en-US" i="1" dirty="0"/>
              <a:t>Filter bubble </a:t>
            </a:r>
            <a:r>
              <a:rPr lang="en-US" dirty="0"/>
              <a:t>= more and more of a problem in modern digital media!</a:t>
            </a:r>
          </a:p>
          <a:p>
            <a:r>
              <a:rPr lang="en-US" b="1" dirty="0"/>
              <a:t>Belief Persistence</a:t>
            </a:r>
            <a:r>
              <a:rPr lang="en-US" dirty="0"/>
              <a:t>: just plain ignore / discredit inconsistent information!</a:t>
            </a:r>
          </a:p>
          <a:p>
            <a:pPr marL="107737" indent="0">
              <a:buNone/>
            </a:pPr>
            <a:r>
              <a:rPr lang="en-US" dirty="0"/>
              <a:t>Why?  Our beliefs are central to our feeling of control and identity: challenge is very threatening!</a:t>
            </a:r>
          </a:p>
        </p:txBody>
      </p:sp>
    </p:spTree>
    <p:extLst>
      <p:ext uri="{BB962C8B-B14F-4D97-AF65-F5344CB8AC3E}">
        <p14:creationId xmlns:p14="http://schemas.microsoft.com/office/powerpoint/2010/main" val="23109456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Gambler’s Fallacy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7" indent="0">
              <a:buNone/>
            </a:pPr>
            <a:r>
              <a:rPr lang="en-US" dirty="0"/>
              <a:t>Belief that: If you’ve just been losing, you’re more likely to win!  (Or vice-versa)</a:t>
            </a:r>
          </a:p>
          <a:p>
            <a:pPr marL="107737" indent="0">
              <a:buNone/>
            </a:pPr>
            <a:r>
              <a:rPr lang="en-US" dirty="0"/>
              <a:t>But, probability of heads is </a:t>
            </a:r>
            <a:r>
              <a:rPr lang="en-US" i="1" dirty="0"/>
              <a:t>always </a:t>
            </a:r>
            <a:r>
              <a:rPr lang="en-US" dirty="0"/>
              <a:t>50% no matter how many heads or tails have come before!</a:t>
            </a:r>
          </a:p>
          <a:p>
            <a:pPr marL="107737" indent="0">
              <a:buNone/>
            </a:pPr>
            <a:r>
              <a:rPr lang="en-US" dirty="0"/>
              <a:t>Interestingly: probability </a:t>
            </a:r>
            <a:r>
              <a:rPr lang="en-US" i="1" dirty="0"/>
              <a:t>over time </a:t>
            </a:r>
            <a:r>
              <a:rPr lang="en-US" dirty="0"/>
              <a:t>of HH </a:t>
            </a:r>
            <a:r>
              <a:rPr lang="en-US" dirty="0" err="1"/>
              <a:t>vs</a:t>
            </a:r>
            <a:r>
              <a:rPr lang="en-US" dirty="0"/>
              <a:t> HT is </a:t>
            </a:r>
            <a:r>
              <a:rPr lang="en-US" i="1" dirty="0"/>
              <a:t>NOT</a:t>
            </a:r>
            <a:r>
              <a:rPr lang="en-US" dirty="0"/>
              <a:t> the same!!  This is likely basis of this fallacy.</a:t>
            </a:r>
          </a:p>
          <a:p>
            <a:pPr marL="107737" indent="0">
              <a:buNone/>
            </a:pPr>
            <a:r>
              <a:rPr lang="en-US" sz="24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https://www.pnas.org/content/early/2015/03/05/1422036112</a:t>
            </a:r>
            <a:endParaRPr lang="en-US" sz="2400" dirty="0">
              <a:solidFill>
                <a:schemeClr val="tx1"/>
              </a:solidFill>
            </a:endParaRPr>
          </a:p>
          <a:p>
            <a:pPr marL="107737" indent="0">
              <a:buNone/>
            </a:pPr>
            <a:endParaRPr lang="en-US" dirty="0"/>
          </a:p>
          <a:p>
            <a:pPr marL="107737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470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59" y="1770084"/>
            <a:ext cx="9067799" cy="1935142"/>
          </a:xfrm>
        </p:spPr>
        <p:txBody>
          <a:bodyPr/>
          <a:lstStyle/>
          <a:p>
            <a:pPr marL="107737" indent="0">
              <a:buNone/>
            </a:pPr>
            <a:r>
              <a:rPr lang="en-US" b="1" dirty="0"/>
              <a:t>Trial and Error</a:t>
            </a:r>
            <a:r>
              <a:rPr lang="en-US" dirty="0"/>
              <a:t>: try and see what works..</a:t>
            </a:r>
          </a:p>
          <a:p>
            <a:pPr marL="107737" indent="0">
              <a:buNone/>
            </a:pPr>
            <a:r>
              <a:rPr lang="en-US" b="1" dirty="0"/>
              <a:t>Hill climbing</a:t>
            </a:r>
            <a:r>
              <a:rPr lang="en-US" dirty="0"/>
              <a:t>: make current state closer to target state – doesn’t always work though!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5D9BA2-72B4-3A4E-8FB3-694388D34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5" y="3629025"/>
            <a:ext cx="7570767" cy="324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5264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D8EB-BD54-2346-88F1-1D465A7A2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Outside the Box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A82ECF-A956-2A42-8730-97A111D62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4967" y="1724025"/>
            <a:ext cx="3304381" cy="330438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159C8B-6CB4-624A-933D-7E0449D3DD52}"/>
              </a:ext>
            </a:extLst>
          </p:cNvPr>
          <p:cNvSpPr txBox="1"/>
          <p:nvPr/>
        </p:nvSpPr>
        <p:spPr>
          <a:xfrm>
            <a:off x="619125" y="5188743"/>
            <a:ext cx="8610600" cy="1712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Connect all of the dots using only 4 straight lines, without lifting up ‘pen’:</a:t>
            </a:r>
          </a:p>
          <a:p>
            <a:endParaRPr lang="en-US" sz="2800" dirty="0"/>
          </a:p>
          <a:p>
            <a:r>
              <a:rPr lang="en-US" sz="2800" b="1" dirty="0"/>
              <a:t>Mental set, functional fixedness</a:t>
            </a:r>
            <a:r>
              <a:rPr lang="en-US" sz="2800" dirty="0"/>
              <a:t>: inside the box…</a:t>
            </a:r>
          </a:p>
        </p:txBody>
      </p:sp>
    </p:spTree>
    <p:extLst>
      <p:ext uri="{BB962C8B-B14F-4D97-AF65-F5344CB8AC3E}">
        <p14:creationId xmlns:p14="http://schemas.microsoft.com/office/powerpoint/2010/main" val="6595752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74DC9-7CEE-5E49-B6CC-42C5CB789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59" y="301626"/>
            <a:ext cx="9067799" cy="889000"/>
          </a:xfrm>
        </p:spPr>
        <p:txBody>
          <a:bodyPr/>
          <a:lstStyle/>
          <a:p>
            <a:r>
              <a:rPr lang="en-US" dirty="0"/>
              <a:t>Who is Smart?</a:t>
            </a:r>
          </a:p>
        </p:txBody>
      </p:sp>
      <p:pic>
        <p:nvPicPr>
          <p:cNvPr id="4098" name="Picture 2" descr="Einstein's Letter Talking About 'Hitler-Insanity' to Be Auctioned | Live  Science">
            <a:extLst>
              <a:ext uri="{FF2B5EF4-FFF2-40B4-BE49-F238E27FC236}">
                <a16:creationId xmlns:a16="http://schemas.microsoft.com/office/drawing/2014/main" id="{7419C685-F0F1-5A4F-A83F-9CDFF915F6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4516" y="3052434"/>
            <a:ext cx="4474651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C9A28C-3D3D-F141-8DC4-619DACC81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25" y="1419225"/>
            <a:ext cx="6248400" cy="16332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135417-D68E-A04A-A5E5-E4FBE15D1ABA}"/>
              </a:ext>
            </a:extLst>
          </p:cNvPr>
          <p:cNvSpPr txBox="1"/>
          <p:nvPr/>
        </p:nvSpPr>
        <p:spPr>
          <a:xfrm>
            <a:off x="542925" y="3171825"/>
            <a:ext cx="4481591" cy="3737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Buckminster Fuller said, “</a:t>
            </a:r>
            <a:r>
              <a:rPr lang="en-US" i="1" dirty="0"/>
              <a:t>I’m not a genius. I’m just a tremendous bundle of experience.”</a:t>
            </a:r>
            <a:endParaRPr lang="en-US" dirty="0"/>
          </a:p>
          <a:p>
            <a:endParaRPr lang="en-US" dirty="0"/>
          </a:p>
          <a:p>
            <a:r>
              <a:rPr lang="en-US" dirty="0"/>
              <a:t>Mozart had clocked up 3500 hours by the time he was 6 and had studied his chosen profession for 18 years before he wrote his Piano Concerto No 9 at the age of 21.</a:t>
            </a:r>
          </a:p>
          <a:p>
            <a:endParaRPr lang="en-US" dirty="0"/>
          </a:p>
          <a:p>
            <a:r>
              <a:rPr lang="en-US" dirty="0"/>
              <a:t>Tiger Woods started when he was 2 years old. Serena Williams started playing at 3, Venus Williams at 4. They committed to deep, sustained immersion in purposeful practice.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FDB611-3CF9-1849-83A6-4DCDFFB89C18}"/>
              </a:ext>
            </a:extLst>
          </p:cNvPr>
          <p:cNvSpPr txBox="1"/>
          <p:nvPr/>
        </p:nvSpPr>
        <p:spPr>
          <a:xfrm>
            <a:off x="4733925" y="1163126"/>
            <a:ext cx="5146242" cy="1018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Genius Takes Time And Extraordinary Effort</a:t>
            </a:r>
          </a:p>
        </p:txBody>
      </p:sp>
    </p:spTree>
    <p:extLst>
      <p:ext uri="{BB962C8B-B14F-4D97-AF65-F5344CB8AC3E}">
        <p14:creationId xmlns:p14="http://schemas.microsoft.com/office/powerpoint/2010/main" val="4083614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664C5-B49E-7744-8656-946C5891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59" y="301626"/>
            <a:ext cx="9067799" cy="736600"/>
          </a:xfrm>
        </p:spPr>
        <p:txBody>
          <a:bodyPr/>
          <a:lstStyle/>
          <a:p>
            <a:r>
              <a:rPr lang="en-US" dirty="0"/>
              <a:t>But what about the brain?</a:t>
            </a:r>
          </a:p>
        </p:txBody>
      </p:sp>
      <p:pic>
        <p:nvPicPr>
          <p:cNvPr id="1026" name="Picture 2" descr="Allen Institute helps map brain's connections - GeekWire">
            <a:extLst>
              <a:ext uri="{FF2B5EF4-FFF2-40B4-BE49-F238E27FC236}">
                <a16:creationId xmlns:a16="http://schemas.microsoft.com/office/drawing/2014/main" id="{A250D6B7-6A53-D64F-9E78-66EF68EEA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90" y="1228725"/>
            <a:ext cx="9075630" cy="510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E2EAE8-0604-C24C-B196-CF0406B6A2BE}"/>
              </a:ext>
            </a:extLst>
          </p:cNvPr>
          <p:cNvSpPr txBox="1"/>
          <p:nvPr/>
        </p:nvSpPr>
        <p:spPr>
          <a:xfrm>
            <a:off x="511090" y="6334125"/>
            <a:ext cx="9067799" cy="786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 smarter people have more neurons?  More synapses?</a:t>
            </a:r>
          </a:p>
          <a:p>
            <a:r>
              <a:rPr lang="en-US" sz="2400" dirty="0"/>
              <a:t>We actually </a:t>
            </a:r>
            <a:r>
              <a:rPr lang="en-US" sz="2400" i="1" dirty="0"/>
              <a:t>lose</a:t>
            </a:r>
            <a:r>
              <a:rPr lang="en-US" sz="2400" dirty="0"/>
              <a:t> synapses over development..</a:t>
            </a:r>
          </a:p>
        </p:txBody>
      </p:sp>
    </p:spTree>
    <p:extLst>
      <p:ext uri="{BB962C8B-B14F-4D97-AF65-F5344CB8AC3E}">
        <p14:creationId xmlns:p14="http://schemas.microsoft.com/office/powerpoint/2010/main" val="419350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he Growth Mindset. The growth mindset is a trait that was… | by Darren  Smith | Blog and Journal of Darren Smith">
            <a:extLst>
              <a:ext uri="{FF2B5EF4-FFF2-40B4-BE49-F238E27FC236}">
                <a16:creationId xmlns:a16="http://schemas.microsoft.com/office/drawing/2014/main" id="{B59FDFB6-9F30-BE44-A574-362D6186420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" y="809625"/>
            <a:ext cx="9524999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8355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IQ Scales and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7" indent="0">
              <a:buNone/>
            </a:pPr>
            <a:r>
              <a:rPr lang="en-US" b="1" dirty="0"/>
              <a:t>Stanford-Binet</a:t>
            </a:r>
            <a:r>
              <a:rPr lang="en-US" dirty="0"/>
              <a:t>: first IQ test (Alfred Binet)</a:t>
            </a:r>
          </a:p>
          <a:p>
            <a:pPr marL="107737" indent="0">
              <a:buNone/>
            </a:pPr>
            <a:endParaRPr lang="en-US" dirty="0"/>
          </a:p>
          <a:p>
            <a:pPr marL="107737" indent="0">
              <a:buNone/>
            </a:pPr>
            <a:r>
              <a:rPr lang="en-US" b="1" dirty="0"/>
              <a:t>WAIS-III</a:t>
            </a:r>
            <a:r>
              <a:rPr lang="en-US" dirty="0"/>
              <a:t>: Wechsler Adult Intelligence Scale: first IQ test for adults</a:t>
            </a:r>
          </a:p>
          <a:p>
            <a:pPr marL="107737" indent="0">
              <a:buNone/>
            </a:pPr>
            <a:endParaRPr lang="en-US" dirty="0"/>
          </a:p>
          <a:p>
            <a:pPr marL="107737" indent="0">
              <a:buNone/>
            </a:pPr>
            <a:r>
              <a:rPr lang="en-US" b="1" dirty="0"/>
              <a:t>Spearman</a:t>
            </a:r>
            <a:r>
              <a:rPr lang="en-US" dirty="0"/>
              <a:t>: Indifference of the Indicator: “smart” people do well on any test: </a:t>
            </a:r>
            <a:r>
              <a:rPr lang="en-US" b="1" dirty="0"/>
              <a:t>g = general IQ factor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94172E-4BCE-114B-9B96-5FB34EB2463A}"/>
              </a:ext>
            </a:extLst>
          </p:cNvPr>
          <p:cNvSpPr txBox="1"/>
          <p:nvPr/>
        </p:nvSpPr>
        <p:spPr>
          <a:xfrm>
            <a:off x="-782425" y="942680"/>
            <a:ext cx="184731" cy="3527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5555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6503D-29A5-5C45-8CE3-15F57D878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59" y="301626"/>
            <a:ext cx="9067799" cy="812800"/>
          </a:xfrm>
        </p:spPr>
        <p:txBody>
          <a:bodyPr/>
          <a:lstStyle/>
          <a:p>
            <a:r>
              <a:rPr lang="en-US" dirty="0"/>
              <a:t>WAIS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8865C6-E063-F748-AAC3-B0CA76B3C7B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7198" y="1228725"/>
            <a:ext cx="6199920" cy="4309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06C888-91D1-C441-8281-56D3C2B54A25}"/>
              </a:ext>
            </a:extLst>
          </p:cNvPr>
          <p:cNvSpPr txBox="1"/>
          <p:nvPr/>
        </p:nvSpPr>
        <p:spPr>
          <a:xfrm>
            <a:off x="771525" y="5652725"/>
            <a:ext cx="9067799" cy="1828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Standardized</a:t>
            </a:r>
            <a:r>
              <a:rPr lang="en-US" sz="2000" dirty="0"/>
              <a:t>: 100 = average</a:t>
            </a:r>
          </a:p>
          <a:p>
            <a:r>
              <a:rPr lang="en-US" sz="2000" b="1" dirty="0"/>
              <a:t>Reliability</a:t>
            </a:r>
            <a:r>
              <a:rPr lang="en-US" sz="2000" dirty="0"/>
              <a:t>: test-retest</a:t>
            </a:r>
          </a:p>
          <a:p>
            <a:r>
              <a:rPr lang="en-US" sz="2000" b="1" dirty="0"/>
              <a:t>Predictive validity</a:t>
            </a:r>
            <a:r>
              <a:rPr lang="en-US" sz="2000" dirty="0"/>
              <a:t>: IQ is </a:t>
            </a:r>
            <a:r>
              <a:rPr lang="en-US" sz="2000" i="1" dirty="0"/>
              <a:t>single</a:t>
            </a:r>
            <a:r>
              <a:rPr lang="en-US" sz="2000" dirty="0"/>
              <a:t> best predictor of grades, SAT tests, educational outcomes. Correlated with health.  But not best predictor of job performance.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57270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C2E34-253E-E445-A2D4-F80C3F190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59" y="301626"/>
            <a:ext cx="9067799" cy="889000"/>
          </a:xfrm>
        </p:spPr>
        <p:txBody>
          <a:bodyPr/>
          <a:lstStyle/>
          <a:p>
            <a:r>
              <a:rPr lang="en-US" dirty="0"/>
              <a:t>g = Raven’s Progressive </a:t>
            </a:r>
            <a:r>
              <a:rPr lang="en-US" dirty="0" err="1"/>
              <a:t>Matricies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E26D6F-AA0E-CD48-AC45-CE700E3C72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0139" y="1419225"/>
            <a:ext cx="5534038" cy="5182671"/>
          </a:xfrm>
        </p:spPr>
      </p:pic>
    </p:spTree>
    <p:extLst>
      <p:ext uri="{BB962C8B-B14F-4D97-AF65-F5344CB8AC3E}">
        <p14:creationId xmlns:p14="http://schemas.microsoft.com/office/powerpoint/2010/main" val="28908281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59" y="301626"/>
            <a:ext cx="9067799" cy="889000"/>
          </a:xfrm>
        </p:spPr>
        <p:txBody>
          <a:bodyPr/>
          <a:lstStyle/>
          <a:p>
            <a:r>
              <a:rPr lang="en-US" dirty="0"/>
              <a:t>Multiple Intelligences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9328" y="1278178"/>
            <a:ext cx="5577269" cy="440784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689AE7F-56EB-8D49-9914-836A4F709789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95325" y="5686425"/>
            <a:ext cx="8915400" cy="1716778"/>
          </a:xfrm>
          <a:prstGeom prst="rect">
            <a:avLst/>
          </a:prstGeom>
          <a:noFill/>
        </p:spPr>
        <p:txBody>
          <a:bodyPr wrap="square" lIns="91364" tIns="45682" rIns="91364" bIns="45682" rtlCol="0">
            <a:spAutoFit/>
          </a:bodyPr>
          <a:lstStyle/>
          <a:p>
            <a:r>
              <a:rPr lang="en-US" sz="2800" dirty="0"/>
              <a:t>Thinking is located in every single synapse in the brain</a:t>
            </a:r>
          </a:p>
          <a:p>
            <a:endParaRPr lang="en-US" sz="2800" dirty="0"/>
          </a:p>
          <a:p>
            <a:r>
              <a:rPr lang="en-US" sz="2800" dirty="0"/>
              <a:t>There are as many different kinds of thinking as there are neurons and synapses and brain areas…</a:t>
            </a:r>
          </a:p>
        </p:txBody>
      </p:sp>
    </p:spTree>
    <p:extLst>
      <p:ext uri="{BB962C8B-B14F-4D97-AF65-F5344CB8AC3E}">
        <p14:creationId xmlns:p14="http://schemas.microsoft.com/office/powerpoint/2010/main" val="18582054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Intelligences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7737" indent="0">
              <a:buNone/>
            </a:pPr>
            <a:r>
              <a:rPr lang="en-US" dirty="0"/>
              <a:t>Sternberg: </a:t>
            </a:r>
            <a:r>
              <a:rPr lang="en-US" b="1" dirty="0" err="1"/>
              <a:t>Triarchic</a:t>
            </a:r>
            <a:r>
              <a:rPr lang="en-US" dirty="0"/>
              <a:t> = analytic, creative, practical</a:t>
            </a:r>
          </a:p>
          <a:p>
            <a:pPr marL="107737" indent="0">
              <a:buNone/>
            </a:pPr>
            <a:r>
              <a:rPr lang="en-US" dirty="0"/>
              <a:t>Carroll: </a:t>
            </a:r>
            <a:r>
              <a:rPr lang="en-US" b="1" dirty="0"/>
              <a:t>Three-stratum </a:t>
            </a:r>
            <a:r>
              <a:rPr lang="en-US" dirty="0"/>
              <a:t>(g, 8 more specific, and then 69 even more specific)</a:t>
            </a:r>
          </a:p>
          <a:p>
            <a:pPr marL="107737" indent="0">
              <a:buNone/>
            </a:pPr>
            <a:r>
              <a:rPr lang="en-US" b="1" dirty="0"/>
              <a:t>Fluid intelligence</a:t>
            </a:r>
            <a:r>
              <a:rPr lang="en-US" dirty="0"/>
              <a:t> (</a:t>
            </a:r>
            <a:r>
              <a:rPr lang="en-US" dirty="0" err="1"/>
              <a:t>Gf</a:t>
            </a:r>
            <a:r>
              <a:rPr lang="en-US" dirty="0"/>
              <a:t> = PFC, g) vs. </a:t>
            </a:r>
            <a:r>
              <a:rPr lang="en-US" b="1" dirty="0"/>
              <a:t>Crystallized </a:t>
            </a:r>
            <a:r>
              <a:rPr lang="en-US" dirty="0"/>
              <a:t>(</a:t>
            </a:r>
            <a:r>
              <a:rPr lang="en-US" dirty="0" err="1"/>
              <a:t>Ge</a:t>
            </a:r>
            <a:r>
              <a:rPr lang="en-US" dirty="0"/>
              <a:t> = posterior cortex, knowledge, wisdom)</a:t>
            </a:r>
          </a:p>
        </p:txBody>
      </p:sp>
    </p:spTree>
    <p:extLst>
      <p:ext uri="{BB962C8B-B14F-4D97-AF65-F5344CB8AC3E}">
        <p14:creationId xmlns:p14="http://schemas.microsoft.com/office/powerpoint/2010/main" val="2200835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664C5-B49E-7744-8656-946C5891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59" y="301626"/>
            <a:ext cx="9067799" cy="736600"/>
          </a:xfrm>
        </p:spPr>
        <p:txBody>
          <a:bodyPr/>
          <a:lstStyle/>
          <a:p>
            <a:r>
              <a:rPr lang="en-US" dirty="0"/>
              <a:t>But what about the brain?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E2EAE8-0604-C24C-B196-CF0406B6A2BE}"/>
              </a:ext>
            </a:extLst>
          </p:cNvPr>
          <p:cNvSpPr txBox="1"/>
          <p:nvPr/>
        </p:nvSpPr>
        <p:spPr>
          <a:xfrm>
            <a:off x="503259" y="5714701"/>
            <a:ext cx="9067799" cy="1133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Most of what we can do, we learn, and learning is driven by motivation..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1D8229-8A15-1345-A4E7-53C2CBB14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48523" y="1266825"/>
            <a:ext cx="5577269" cy="440784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6" name="Content Placeholder 4" descr="fig_ltpd_synapse.png">
            <a:extLst>
              <a:ext uri="{FF2B5EF4-FFF2-40B4-BE49-F238E27FC236}">
                <a16:creationId xmlns:a16="http://schemas.microsoft.com/office/drawing/2014/main" id="{6803A0C3-8E81-3148-A5A4-E470346672D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24" r="-1267"/>
          <a:stretch/>
        </p:blipFill>
        <p:spPr bwMode="auto">
          <a:xfrm>
            <a:off x="923925" y="1281199"/>
            <a:ext cx="2438400" cy="238731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C49A089B-8957-D64C-81F8-F19C032096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-851" r="-423"/>
          <a:stretch/>
        </p:blipFill>
        <p:spPr>
          <a:xfrm>
            <a:off x="5724525" y="1141607"/>
            <a:ext cx="3659784" cy="2792217"/>
          </a:xfrm>
        </p:spPr>
      </p:pic>
    </p:spTree>
    <p:extLst>
      <p:ext uri="{BB962C8B-B14F-4D97-AF65-F5344CB8AC3E}">
        <p14:creationId xmlns:p14="http://schemas.microsoft.com/office/powerpoint/2010/main" val="1048523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he Growth Mindset. The growth mindset is a trait that was… | by Darren  Smith | Blog and Journal of Darren Smith">
            <a:extLst>
              <a:ext uri="{FF2B5EF4-FFF2-40B4-BE49-F238E27FC236}">
                <a16:creationId xmlns:a16="http://schemas.microsoft.com/office/drawing/2014/main" id="{B59FDFB6-9F30-BE44-A574-362D6186420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" y="809625"/>
            <a:ext cx="9524999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4246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2A8E-424A-1F47-B65D-6AFBC0FAD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“Thinking”?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19AD9-F7E2-A642-89C0-8D73241D6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525" y="4543425"/>
            <a:ext cx="9180533" cy="2216172"/>
          </a:xfrm>
        </p:spPr>
        <p:txBody>
          <a:bodyPr/>
          <a:lstStyle/>
          <a:p>
            <a:pPr marL="107737" indent="0">
              <a:buNone/>
            </a:pPr>
            <a:r>
              <a:rPr lang="en-US" dirty="0"/>
              <a:t>* Conscious manipulation of knowledge</a:t>
            </a:r>
          </a:p>
          <a:p>
            <a:pPr marL="107737" indent="0">
              <a:buNone/>
            </a:pPr>
            <a:r>
              <a:rPr lang="en-US" dirty="0"/>
              <a:t>* Takes time, and concentration: multi-step</a:t>
            </a:r>
          </a:p>
          <a:p>
            <a:pPr marL="107737" indent="0">
              <a:buNone/>
            </a:pPr>
            <a:r>
              <a:rPr lang="en-US" dirty="0"/>
              <a:t>* Focused on solving problems</a:t>
            </a:r>
          </a:p>
        </p:txBody>
      </p:sp>
      <p:pic>
        <p:nvPicPr>
          <p:cNvPr id="4" name="Picture 6" descr="Chapter 7: Cognition &amp; Intelligence Overview – Introductory Psychology">
            <a:extLst>
              <a:ext uri="{FF2B5EF4-FFF2-40B4-BE49-F238E27FC236}">
                <a16:creationId xmlns:a16="http://schemas.microsoft.com/office/drawing/2014/main" id="{62804D40-2CDA-3643-96A0-FEDBE2BCBC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19125" y="1495425"/>
            <a:ext cx="8680226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691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What Is Computer Memory | Computer Memory Units , Types , Hierarchy">
            <a:extLst>
              <a:ext uri="{FF2B5EF4-FFF2-40B4-BE49-F238E27FC236}">
                <a16:creationId xmlns:a16="http://schemas.microsoft.com/office/drawing/2014/main" id="{49EBBA6B-D32E-794F-99D6-130C9F5910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9" t="12655" r="851" b="4324"/>
          <a:stretch/>
        </p:blipFill>
        <p:spPr bwMode="auto">
          <a:xfrm>
            <a:off x="472606" y="2784630"/>
            <a:ext cx="8955074" cy="423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EA2F8C-B64E-E044-9F76-5F01D3DA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59" y="301626"/>
            <a:ext cx="9067799" cy="889000"/>
          </a:xfrm>
        </p:spPr>
        <p:txBody>
          <a:bodyPr/>
          <a:lstStyle/>
          <a:p>
            <a:r>
              <a:rPr lang="en-US" dirty="0"/>
              <a:t>Information Processing: CPU</a:t>
            </a:r>
          </a:p>
        </p:txBody>
      </p:sp>
      <p:pic>
        <p:nvPicPr>
          <p:cNvPr id="4" name="Picture 2" descr="Artificial muscle computer performs as a universal Turing machine">
            <a:extLst>
              <a:ext uri="{FF2B5EF4-FFF2-40B4-BE49-F238E27FC236}">
                <a16:creationId xmlns:a16="http://schemas.microsoft.com/office/drawing/2014/main" id="{FDF60DC0-744A-B745-A671-89C8AE6009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657725" y="1354627"/>
            <a:ext cx="4283652" cy="2860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2D8C20-0017-3C4C-9ED9-3F05F13A3392}"/>
              </a:ext>
            </a:extLst>
          </p:cNvPr>
          <p:cNvSpPr txBox="1"/>
          <p:nvPr/>
        </p:nvSpPr>
        <p:spPr>
          <a:xfrm>
            <a:off x="1136073" y="1354627"/>
            <a:ext cx="3445452" cy="555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Turing Machine:</a:t>
            </a:r>
          </a:p>
        </p:txBody>
      </p:sp>
    </p:spTree>
    <p:extLst>
      <p:ext uri="{BB962C8B-B14F-4D97-AF65-F5344CB8AC3E}">
        <p14:creationId xmlns:p14="http://schemas.microsoft.com/office/powerpoint/2010/main" val="2977284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88931-B3EA-FC46-8B70-FFE80A807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FF67ED-E748-3C4A-938F-BB3CC9020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525" y="1563688"/>
            <a:ext cx="7772400" cy="43719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1B2068-5E24-8B41-ADF2-1DA698177289}"/>
              </a:ext>
            </a:extLst>
          </p:cNvPr>
          <p:cNvSpPr txBox="1"/>
          <p:nvPr/>
        </p:nvSpPr>
        <p:spPr>
          <a:xfrm>
            <a:off x="731858" y="6067425"/>
            <a:ext cx="8610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Precise set of step-by-step operations to perform, to process information: take input, do computation, produce output..</a:t>
            </a:r>
          </a:p>
        </p:txBody>
      </p:sp>
    </p:spTree>
    <p:extLst>
      <p:ext uri="{BB962C8B-B14F-4D97-AF65-F5344CB8AC3E}">
        <p14:creationId xmlns:p14="http://schemas.microsoft.com/office/powerpoint/2010/main" val="157575799"/>
      </p:ext>
    </p:extLst>
  </p:cSld>
  <p:clrMapOvr>
    <a:masterClrMapping/>
  </p:clrMapOvr>
</p:sld>
</file>

<file path=ppt/theme/theme1.xml><?xml version="1.0" encoding="utf-8"?>
<a:theme xmlns:a="http://schemas.openxmlformats.org/drawingml/2006/main" name="ror_std_emerbrai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Arial"/>
        <a:ea typeface="MS Gothic"/>
        <a:cs typeface="MS Gothic"/>
      </a:majorFont>
      <a:minorFont>
        <a:latin typeface="Arial"/>
        <a:ea typeface="MS Gothic"/>
        <a:cs typeface="MS Gothi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4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45000"/>
          <a:buFont typeface="Wingdings" pitchFamily="-111" charset="2"/>
          <a:buNone/>
          <a:tabLst/>
          <a:defRPr kumimoji="0" lang="en-US" sz="1800" b="0" i="0" u="none" strike="noStrike" cap="none" normalizeH="0" baseline="0">
            <a:ln>
              <a:noFill/>
            </a:ln>
            <a:effectLst/>
            <a:latin typeface="Arial" pitchFamily="-111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4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45000"/>
          <a:buFont typeface="Wingdings" pitchFamily="-111" charset="2"/>
          <a:buNone/>
          <a:tabLst/>
          <a:defRPr kumimoji="0" lang="en-US" sz="1800" b="0" i="0" u="none" strike="noStrike" cap="none" normalizeH="0" baseline="0">
            <a:ln>
              <a:noFill/>
            </a:ln>
            <a:effectLst/>
            <a:latin typeface="Arial" pitchFamily="-111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ror_std_emerbrain.potx</Template>
  <TotalTime>13504</TotalTime>
  <Words>1378</Words>
  <Application>Microsoft Macintosh PowerPoint</Application>
  <PresentationFormat>Custom</PresentationFormat>
  <Paragraphs>165</Paragraphs>
  <Slides>45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Symbol</vt:lpstr>
      <vt:lpstr>Times New Roman</vt:lpstr>
      <vt:lpstr>Wingdings</vt:lpstr>
      <vt:lpstr>ror_std_emerbrain</vt:lpstr>
      <vt:lpstr>Thinking, Control, Intelligence</vt:lpstr>
      <vt:lpstr>What is Smart?</vt:lpstr>
      <vt:lpstr>What is Smart?</vt:lpstr>
      <vt:lpstr>But what about the brain?</vt:lpstr>
      <vt:lpstr>But what about the brain?</vt:lpstr>
      <vt:lpstr>PowerPoint Presentation</vt:lpstr>
      <vt:lpstr>What is “Thinking”?</vt:lpstr>
      <vt:lpstr>Information Processing: CPU</vt:lpstr>
      <vt:lpstr>Algorithm</vt:lpstr>
      <vt:lpstr>Neural CPU = Turing Machine</vt:lpstr>
      <vt:lpstr>PFC = Control, Working Memory</vt:lpstr>
      <vt:lpstr>PFC = Top-Down Biasing</vt:lpstr>
      <vt:lpstr>Stroop Task: Top Down Biasing</vt:lpstr>
      <vt:lpstr>Stroop Task: Top Down Biasing</vt:lpstr>
      <vt:lpstr>Stroop Task: Top Down Biasing</vt:lpstr>
      <vt:lpstr>Stroop Task: Top Down Biasing</vt:lpstr>
      <vt:lpstr>Reading is Automatic Color Naming needs Control</vt:lpstr>
      <vt:lpstr>Key Idea: Top-Down Biasing</vt:lpstr>
      <vt:lpstr>System 1, 2 (Kahneman)</vt:lpstr>
      <vt:lpstr>The Homunculus Problem</vt:lpstr>
      <vt:lpstr>It Takes a Network..</vt:lpstr>
      <vt:lpstr>PFC Does Active Maintenance</vt:lpstr>
      <vt:lpstr>Active Maintenance Can Do it All</vt:lpstr>
      <vt:lpstr>Basal Ganglia Controls Program Flow</vt:lpstr>
      <vt:lpstr>Motivation and Working Memory (Adam &amp; Vogel, 2016)</vt:lpstr>
      <vt:lpstr>More Dichotomies</vt:lpstr>
      <vt:lpstr>Wason Card Selection</vt:lpstr>
      <vt:lpstr>Brain Loves Concrete, not Abstract </vt:lpstr>
      <vt:lpstr>Cognitive Biases, Heuristics</vt:lpstr>
      <vt:lpstr>Availability Heuristic</vt:lpstr>
      <vt:lpstr>What is Greatest Risk?</vt:lpstr>
      <vt:lpstr>Actual Stats:  http://www.cdc.gov/nchs/fastats/leading-causes-of-death.htm </vt:lpstr>
      <vt:lpstr>Representative Heuristic</vt:lpstr>
      <vt:lpstr>Linda..</vt:lpstr>
      <vt:lpstr>Confirmation Bias CCC = Control!</vt:lpstr>
      <vt:lpstr>Gambler’s Fallacy</vt:lpstr>
      <vt:lpstr>Problem Solving</vt:lpstr>
      <vt:lpstr>Thinking Outside the Box</vt:lpstr>
      <vt:lpstr>Who is Smart?</vt:lpstr>
      <vt:lpstr>PowerPoint Presentation</vt:lpstr>
      <vt:lpstr>IQ Scales and History</vt:lpstr>
      <vt:lpstr>WAIS</vt:lpstr>
      <vt:lpstr>g = Raven’s Progressive Matricies</vt:lpstr>
      <vt:lpstr>Multiple Intelligences</vt:lpstr>
      <vt:lpstr>Multiple Intelligences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Abstract Representations and Embodied Agents: Prefrontal Cortex and Basal Ganglia Contributions</dc:title>
  <dc:creator>Randall O'Reilly</dc:creator>
  <cp:lastModifiedBy>Randall O'Reilly</cp:lastModifiedBy>
  <cp:revision>249</cp:revision>
  <cp:lastPrinted>2020-11-13T04:04:32Z</cp:lastPrinted>
  <dcterms:created xsi:type="dcterms:W3CDTF">2009-03-18T06:10:11Z</dcterms:created>
  <dcterms:modified xsi:type="dcterms:W3CDTF">2020-11-13T04:04:36Z</dcterms:modified>
</cp:coreProperties>
</file>

<file path=docProps/thumbnail.jpeg>
</file>